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419" r:id="rId3"/>
    <p:sldId id="420" r:id="rId4"/>
    <p:sldId id="259" r:id="rId5"/>
    <p:sldId id="260" r:id="rId6"/>
    <p:sldId id="357" r:id="rId7"/>
    <p:sldId id="434" r:id="rId8"/>
    <p:sldId id="481" r:id="rId9"/>
    <p:sldId id="489" r:id="rId10"/>
    <p:sldId id="487" r:id="rId11"/>
    <p:sldId id="488" r:id="rId12"/>
    <p:sldId id="356" r:id="rId13"/>
    <p:sldId id="429" r:id="rId14"/>
    <p:sldId id="430" r:id="rId15"/>
    <p:sldId id="427" r:id="rId16"/>
    <p:sldId id="370" r:id="rId17"/>
    <p:sldId id="371" r:id="rId18"/>
    <p:sldId id="367" r:id="rId19"/>
    <p:sldId id="368" r:id="rId20"/>
    <p:sldId id="374" r:id="rId21"/>
    <p:sldId id="432" r:id="rId22"/>
    <p:sldId id="359" r:id="rId23"/>
    <p:sldId id="480" r:id="rId24"/>
    <p:sldId id="431" r:id="rId25"/>
    <p:sldId id="364" r:id="rId26"/>
    <p:sldId id="473" r:id="rId27"/>
    <p:sldId id="474" r:id="rId28"/>
    <p:sldId id="475" r:id="rId29"/>
    <p:sldId id="490" r:id="rId30"/>
    <p:sldId id="483" r:id="rId31"/>
    <p:sldId id="491" r:id="rId32"/>
    <p:sldId id="492" r:id="rId33"/>
    <p:sldId id="479" r:id="rId34"/>
    <p:sldId id="372" r:id="rId35"/>
    <p:sldId id="363" r:id="rId36"/>
    <p:sldId id="261" r:id="rId37"/>
    <p:sldId id="297" r:id="rId38"/>
    <p:sldId id="468" r:id="rId39"/>
    <p:sldId id="435" r:id="rId40"/>
    <p:sldId id="469" r:id="rId41"/>
    <p:sldId id="470" r:id="rId42"/>
    <p:sldId id="471" r:id="rId43"/>
    <p:sldId id="464" r:id="rId44"/>
    <p:sldId id="493" r:id="rId45"/>
    <p:sldId id="472" r:id="rId46"/>
    <p:sldId id="467" r:id="rId47"/>
    <p:sldId id="442" r:id="rId48"/>
    <p:sldId id="505" r:id="rId49"/>
    <p:sldId id="513" r:id="rId50"/>
    <p:sldId id="514" r:id="rId51"/>
    <p:sldId id="509" r:id="rId52"/>
    <p:sldId id="510" r:id="rId53"/>
    <p:sldId id="511" r:id="rId54"/>
    <p:sldId id="512" r:id="rId55"/>
    <p:sldId id="546" r:id="rId56"/>
    <p:sldId id="456" r:id="rId57"/>
    <p:sldId id="457" r:id="rId58"/>
    <p:sldId id="458" r:id="rId59"/>
    <p:sldId id="459" r:id="rId60"/>
    <p:sldId id="460" r:id="rId61"/>
    <p:sldId id="317" r:id="rId62"/>
    <p:sldId id="515" r:id="rId63"/>
    <p:sldId id="516" r:id="rId64"/>
    <p:sldId id="502" r:id="rId65"/>
    <p:sldId id="518" r:id="rId66"/>
    <p:sldId id="517" r:id="rId67"/>
    <p:sldId id="526" r:id="rId68"/>
    <p:sldId id="529" r:id="rId69"/>
    <p:sldId id="531" r:id="rId70"/>
    <p:sldId id="544" r:id="rId71"/>
    <p:sldId id="533" r:id="rId72"/>
    <p:sldId id="534" r:id="rId73"/>
    <p:sldId id="535" r:id="rId74"/>
    <p:sldId id="537" r:id="rId75"/>
    <p:sldId id="543" r:id="rId76"/>
    <p:sldId id="536" r:id="rId77"/>
    <p:sldId id="545" r:id="rId78"/>
    <p:sldId id="341" r:id="rId79"/>
    <p:sldId id="421" r:id="rId80"/>
    <p:sldId id="414" r:id="rId81"/>
    <p:sldId id="422" r:id="rId82"/>
    <p:sldId id="349" r:id="rId83"/>
    <p:sldId id="415" r:id="rId84"/>
    <p:sldId id="416" r:id="rId85"/>
    <p:sldId id="417" r:id="rId86"/>
    <p:sldId id="426" r:id="rId87"/>
    <p:sldId id="423" r:id="rId88"/>
    <p:sldId id="494" r:id="rId89"/>
    <p:sldId id="424" r:id="rId90"/>
    <p:sldId id="342" r:id="rId9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8606-9E4A-47AE-8C2A-EE684DC8F48D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A981-2CD7-485C-93E2-E86DE17106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04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FEB6-115D-47CF-A5CB-A279B22E7B73}" type="datetimeFigureOut">
              <a:rPr lang="zh-TW" altLang="en-US" smtClean="0"/>
              <a:pPr/>
              <a:t>2013/7/31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055A-38FA-4F69-B093-7D19C48FFD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新細明體" pitchFamily="18" charset="-120"/>
                <a:ea typeface="新細明體" pitchFamily="18" charset="-120"/>
              </a:rPr>
              <a:t>餐飲品牌行銷企劃師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品牌建立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消費市場充分識別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拓展市場連鎖化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提升產品價值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強化員工信心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擄獲消費者需求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引領趨勢風潮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484784"/>
            <a:ext cx="7989888" cy="215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不是要不要做品牌</a:t>
            </a:r>
            <a:endParaRPr kumimoji="0" lang="en-US" altLang="zh-TW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 smtClean="0">
                <a:latin typeface="+mj-lt"/>
                <a:ea typeface="標楷體" pitchFamily="65" charset="-120"/>
                <a:cs typeface="+mj-cs"/>
              </a:rPr>
              <a:t>是怎樣做品牌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99592" y="4149081"/>
            <a:ext cx="755967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找出自己的品牌定位與特色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成為消費者的優先選擇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品牌建立的基本思考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有形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（視覺識別）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企業商標、招牌、包裝、文宣、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等設計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無形的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（行為識別）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企業所有人員的言行、態度、服務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核心價值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（經營管理系統）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企業工作目標、流程、遠景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1\Desktop\提案簡報內容\4bcff97dd41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476672"/>
            <a:ext cx="6264696" cy="606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聲音顏色 要有獨特性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不僅是標誌而已，做好顏色識別也很重要。林斯壯表示，看到黃色的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，大家馬上就知道是麥當勞，因為麥當勞加入了識別元素，由此可見，有許多符號我們一眼看到就認得出來。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麥當勞的品牌識別，甚至做到讓消費者看到麥當勞的屋頂，就會想走進店裡滿足口腹之慾的程度。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林斯壯建議，企業應除了隨時隨地聆聽消費者的心聲，了解他們在做什麼之外，也要針對推出產品和服務的弱點誠實以對，比如直接告訴消費者，餅乾熱量很高並標示卡路里，以坦白誠實摶取消費者信任，也是提升品牌競爭力的好方法。 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【2012/08/13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經濟日報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86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1557338"/>
            <a:ext cx="7989888" cy="215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品牌可以讓消費者快速決定</a:t>
            </a:r>
            <a:b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</a:b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減少交易成本和決策成本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900113" y="3989388"/>
            <a:ext cx="7559675" cy="17414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給顧客信心感  為消費者虛榮心加分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創造和競爭者的差異化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CIS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存在的目的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corporate identification system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傳達經營理念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強化與消費者溝通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確立消費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價值及市場定位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增進品牌形象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強化身分者識別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顯立地位置  具體增進銷售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7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CI(corporate identity)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的調整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CI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用於不同文件文宣時需要標準規格。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設計思考必須放進行銷策略，不僅只有顏色，還要有企業核心價值的呈現。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要結合品牌承諾，全員共同認知跟落實。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所傳達的品牌形象，要運用至空間設計中，突顯該通路品牌的服務特色。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要盡全力宣達品牌識別，找到品牌發揮的舞台。</a:t>
            </a:r>
          </a:p>
        </p:txBody>
      </p:sp>
    </p:spTree>
    <p:extLst>
      <p:ext uri="{BB962C8B-B14F-4D97-AF65-F5344CB8AC3E}">
        <p14:creationId xmlns:p14="http://schemas.microsoft.com/office/powerpoint/2010/main" val="11366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CI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設計  業主遭遇的問題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業主理念表達不符合趨勢潮流。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只有模仿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沒有創新。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沒有基本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 分辨不出好壞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認為不好但說不出是哪裡不好</a:t>
            </a:r>
          </a:p>
        </p:txBody>
      </p:sp>
    </p:spTree>
    <p:extLst>
      <p:ext uri="{BB962C8B-B14F-4D97-AF65-F5344CB8AC3E}">
        <p14:creationId xmlns:p14="http://schemas.microsoft.com/office/powerpoint/2010/main" val="249292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CI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設計  設計師遭遇的問題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業主無法明確表達其概念。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抓不到業主理念及文化背景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業主周邊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人亂出主意，導致業主舉棋不定。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無法精確了解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該業種態的文化背景。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故事行銷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及闡述能力不足。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1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學習目標</a:t>
            </a:r>
            <a:endParaRPr lang="zh-TW" altLang="en-US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認識品牌對於餐飲行銷之重要性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設計讓消費者一目了然的品牌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如何運用品牌行銷與消費者溝通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品牌行銷的重要技巧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規劃深植人心的行銷策略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7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店舖與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CI</a:t>
            </a:r>
            <a:r>
              <a:rPr lang="zh-TW" altLang="en-US" dirty="0" smtClean="0">
                <a:latin typeface="標楷體"/>
                <a:ea typeface="標楷體"/>
              </a:rPr>
              <a:t>氛圍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共構原則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與對手差異化。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塑造與鎖定想消費的族群。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你鎖定的消費族群有種特殊的體驗。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逐漸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建立消費者熟悉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及品牌熟悉度。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創造媒體及消費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話題，便於行銷。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65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理想品牌的五大意涵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親身使用體驗：使用感覺很好的。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生活型態：日常生活中不可或缺的。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社會價值：便利、精品呈現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象徵：聊天的好去處、歡樂的地方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情緒與感覺：有品味的、附庸風雅的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102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品牌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要有商品結構組合的目的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在市場上有精準的定位，加深顧客印象。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將所有商品搭配，安排成消費者最想買的組合。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促使業績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提升，客單價增加。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使消費者了解商品產生口碑宣傳。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102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如何規劃好的品牌？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策略擬定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情報蒐集彙整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市場調查分析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品牌審視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品牌定位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品牌價值設計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餐飲品牌價值提昇之要素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以消費者為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外在形象到內在品質的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承諾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研發新產品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市場定位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服務品質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良好的體驗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行銷模式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創造信任與續購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不可或缺的品牌溝通元素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信任的建立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細節的告知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銷售時的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尊重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傳達多元的特質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連結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創造關係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的對話機制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31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全員品牌管理  按部就班練本事</a:t>
            </a:r>
            <a:endParaRPr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4294967295"/>
          </p:nvPr>
        </p:nvSpPr>
        <p:spPr>
          <a:xfrm>
            <a:off x="179389" y="908050"/>
            <a:ext cx="8425059" cy="5545286"/>
          </a:xfrm>
        </p:spPr>
        <p:txBody>
          <a:bodyPr>
            <a:normAutofit lnSpcReduction="10000"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品牌規則， 泛指一系列提升品牌競爭力的行為，包括對外部環境的分析，同時要搭配銷售力、服務力，才能造就一個成功的品牌。經營品牌有四大面向──人才養成、擁有良品、目標市場與明確的產品定位。發展品牌絕不是大型企業的專利，中小企業更需要品牌，才能被國際買主、消費巿場充分識別出來。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台灣的研發、製造能力深受全球公認與肯定，搭配特有的產業群聚優勢、重視智慧財產權保護，以及可觀的專利數量，都將形成企業發展自有品牌的條件。因此，要不要做品牌已不是問題，要做什麼樣的品牌才是重要的課題。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目前在業界普遍施行的品牌經營聖經，就屬「全員品牌管理」（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Total Brand Management, TBM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），在這個架構下，企業發展品牌需要因應組織規模的延展，在不同階段施行各自的規則，也就是說，唯有扎實的練穩基本馬步，才是品牌的根本。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例如，在新創公司的階段，確立品牌價值是第一要務，要找出產品或服務的差異特性、佈建基礎通路。到了中型組織，人力與資金已見規模，須努力維繫舊客戶、開發新客源，品牌任務在於檢視定位正確性。邁入大型規模、擴展國際據點時，需要確立一套全球品牌管理框架，以全球共通的品牌語言、行動一致，並適時維持在地施展的彈性。</a:t>
            </a:r>
          </a:p>
          <a:p>
            <a:endParaRPr lang="en-US" altLang="zh-TW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品牌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SNG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／建構品牌地圖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353425" cy="5616575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altLang="zh-TW" sz="5100" dirty="0">
                <a:latin typeface="標楷體" pitchFamily="65" charset="-120"/>
                <a:ea typeface="標楷體" pitchFamily="65" charset="-120"/>
                <a:cs typeface="+mn-cs"/>
              </a:rPr>
              <a:t>2010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  <a:cs typeface="+mn-cs"/>
              </a:rPr>
              <a:t>10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月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  <a:cs typeface="+mn-cs"/>
              </a:rPr>
              <a:t>20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日，是王品集團走出同文同種的大中華經濟圈，陶板屋遠嫁泰國，品牌授權由當地餐飲業者經營。 </a:t>
            </a:r>
          </a:p>
          <a:p>
            <a:pPr>
              <a:defRPr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品牌授權的意義在於國際化中，授權品牌仍然能反映母國的品牌形象，傳遞一致的品牌精神，這些內涵是國際化中必須堅持的。至少有三種情況可能發生。 </a:t>
            </a:r>
          </a:p>
          <a:p>
            <a:pPr>
              <a:defRPr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一種是產品在外國賣得很好，但是消費者已經認不出這是來自哪一國的品牌了，因為不管是有形產品或品牌識別（如品牌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  <a:cs typeface="+mn-cs"/>
              </a:rPr>
              <a:t>LOGO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、顏色、字體等），都已經變調了。這種「品牌」，縱使銷售再成功，對母品牌也無意義，因為對方等同不要你的招牌，產品也可以照樣賣，因此隨時有被對方撤換的可能。台灣很多小吃或老品牌到了國外，就曾發生這樣的情形。 </a:t>
            </a:r>
          </a:p>
          <a:p>
            <a:pPr>
              <a:defRPr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  <a:cs typeface="+mn-cs"/>
              </a:rPr>
              <a:t>第二種情況是品牌識別仍然維持，但是有形的產品、價格等已經跟母國的品牌定位不一樣了。這類品牌做的愈成功，對母品牌的挑戰愈大，畢竟現在世界是平的，國與國的人民往來頻繁，消費者會反過來質疑原來認識或認同的品牌。據報導，鼎泰豐授權到中國深圳，就發生類似情形，而停止品牌授權關係。 </a:t>
            </a:r>
          </a:p>
          <a:p>
            <a:pPr>
              <a:defRPr/>
            </a:pPr>
            <a:endParaRPr lang="zh-TW" alt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8569325" cy="6597650"/>
          </a:xfrm>
        </p:spPr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第三種情況，海外品牌完全遵照母國品牌的定位執行，這是最理想的。例如星巴克、麥當勞並不會因為到了低所得國家，而大幅度調整產品及定價。國際品牌都有完整的品牌授權規範，而台灣品牌才正要國際化，因此可以學習成功國際品牌的做法，發展一套品牌規範，品牌專家摩瑟（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Mike Moser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）把它稱作「品牌地圖」。 </a:t>
            </a: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不要把定義品牌地圖當做難事，品牌地圖其實是把當地品牌成功的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加以整理，形成一本對外溝通的手冊，它不是在規範行銷如何作，因為行銷是要因地制宜，品牌地圖是要規範品牌面的內容。為了便於理解與執行，品牌地圖涵蓋的內容應包括「基礎定義」與「應用定義」。 </a:t>
            </a: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基礎定義，包括品牌創立精神、品牌紅三角、品牌識別系統。品牌精神是指品牌成立的初衷或宗旨；品牌紅三角則包括五個層面的品牌定位（王品集團定義），從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產品屬性、品牌利益、品牌個性、品牌體驗以及品牌承諾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品牌識別則包括商標、顏色、字體等五感識別（視覺、聽覺、觸覺、嗅覺、味覺）。 </a:t>
            </a:r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404813"/>
            <a:ext cx="8856663" cy="452596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應用定義，則將基礎定義延伸至應用領域，讓執行者易於遵循，王品集團將應用定義稱為「十大品牌行動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不管你的品牌只在台灣或要國際化，每一個品牌都要有一本品牌地圖，讓企業的每一個活動都聚焦在品牌地圖，讓品牌一致性得以管理。建構品牌地圖，不只規範品牌，也是品牌國際化的第一步。 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（作者是王品集團品牌總監，國立台北大學企管博士班研究生）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【2010/11/17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經濟日報</a:t>
            </a:r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學習成效</a:t>
            </a:r>
            <a:endParaRPr lang="zh-TW" altLang="en-US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體驗國際級餐飲品牌的行銷策略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提升餐飲品牌行銷成效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建立忠誠顧客群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深化餐飲服務人員的自信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建構餐飲品牌的市場地位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7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王品集團的「十大品牌行動」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品牌命名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品牌識別規範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裝潢氣氛定調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服務個性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服裝儀容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店舖音樂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餐具選用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菜色研發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菜色命名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行銷活動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31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404813"/>
            <a:ext cx="8569325" cy="6119812"/>
          </a:xfrm>
        </p:spPr>
        <p:txBody>
          <a:bodyPr/>
          <a:lstStyle/>
          <a:p>
            <a:pPr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經典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品牌識別設計，造就全球暢銷商品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以全球飲料業龍頭可口可樂（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Coca-Cola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）來說，它們能在全球飲料市場稱霸多年的關鍵之一，就在於可口可樂的經典設計元素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――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不論是經典的玻璃曲線瓶、大紅色的品牌象徵顏色、瓶身上手寫式英文字體的識別標誌，以及飄揚的絲帶等獨特的視覺設計。這些經典標誌不僅是可口可樂最重要的品牌資產，也是可口可樂藉以和不同世代的消費者建立「情感連結」的重要媒介。 </a:t>
            </a:r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91513" cy="5792788"/>
          </a:xfrm>
        </p:spPr>
        <p:txBody>
          <a:bodyPr>
            <a:normAutofit lnSpcReduction="10000"/>
          </a:bodyPr>
          <a:lstStyle/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這樣的「感性圖像學」，也成功運用在理想品牌的常勝軍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――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多芬（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Dove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）與寶礦力水得（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POCARI SWEAT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）身上。以聯合利華（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Unilever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）旗下的明星品牌「多芬」來說，是以一塊香皂起家，但為何一塊小小的香皂卻能夠讓多芬的品牌價值超過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億美元呢？除了溫和滋潤的乳霜成分深受消費者喜愛之外，多芬香皂具代表性的形狀外觀</a:t>
            </a: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――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乳白的色澤、橢圓狀的渾圓外型，都大舉顛覆過去方型香皂的刻板印象。而香皂的外包裝，還彷彿像化妝品盒一般，採用精緻、有質感的包裝紙，企圖「由內（香皂）而外（包裝）」傳達多芬乳霜皂具有質感的滋養印象。 </a:t>
            </a:r>
          </a:p>
          <a:p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這「一小塊香皂」所建立的品牌識別，不僅在「感覺上」引發女性消費者的共鳴，更使多芬往後推出其他各式產品（沐浴乳、洗髮精、洗面乳）時，銷售狀況總能無往不利。 </a:t>
            </a:r>
          </a:p>
          <a:p>
            <a:endParaRPr lang="zh-TW" altLang="en-US" sz="26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發揮視覺、聽覺魔力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打造強勢品牌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2420938"/>
            <a:ext cx="8362950" cy="3705225"/>
          </a:xfrm>
        </p:spPr>
        <p:txBody>
          <a:bodyPr/>
          <a:lstStyle/>
          <a:p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品牌識別就好比是品牌的「身份證」一般，要讓消費者在琳瑯滿目的商品中，第一眼就能夠辨識出品牌的存在，就得在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LOGO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上呈現完美的視覺體驗，並讓消費者用心聆聽「品牌的聲音」。 </a:t>
            </a:r>
          </a:p>
          <a:p>
            <a:endParaRPr lang="zh-TW" altLang="en-US" sz="3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96944" cy="295232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品牌必須搭配準確的行銷方式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才能將商品核心價值提升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價值不出來  價格不出現</a:t>
            </a:r>
            <a:endParaRPr lang="en-US" altLang="zh-TW" sz="3600" b="1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10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品牌是由市場定位而成的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市場的大小是由您去教育消費者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創造屬於自己的行銷機制  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>
                <a:latin typeface="標楷體" pitchFamily="65" charset="-120"/>
                <a:ea typeface="標楷體" pitchFamily="65" charset="-120"/>
              </a:rPr>
              <a:t>然後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建立通路品牌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0257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80920" cy="36004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餐飲業是人與人相互影響的產業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了解顧客  把顧客當情人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就是最好的品牌行銷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二、成功品牌行銷要點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5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具有影響力品牌的三種特性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獨特性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單純性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一至性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一個成功品牌的行銷有四個階段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第一階段：知名度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第二階段：偏好度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第三階段：理解度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第四階段：產生購買力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510913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一、何謂餐飲的品牌建立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二、成功品牌行銷要點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三、如何進行品牌行銷的步驟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四、餐飲品牌行銷與通路結合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章節重點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80920" cy="3816424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商品在目標對象中擁有「知名度」，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知名度足夠後，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才能引起消費者的正面「偏好」。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當消費者「理解」產品、風格、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對他的好處後，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才會產生「購買」的行為。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8062664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擁有明星商品  行銷就成功一半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產品特色與店面差異性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清楚的讓</a:t>
            </a:r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消費者了解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進而留住印象推薦他人  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257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如何讓消費者記住？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利益引誘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口號連結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流程簡易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明顯標示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切中需求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行銷策略的五大模式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第一：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注目（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Attention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第二：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興趣（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Interest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第三：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慾望（</a:t>
            </a:r>
            <a:r>
              <a:rPr lang="en-US" altLang="zh-TW" sz="36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Deisre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第四：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記憶（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Memory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行動（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Action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行銷策略常犯的錯誤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因成功而自滿，忽略小細節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無法掌握趨勢，沒有因應措施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小看競爭者，讓競爭者有機可乘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單一行銷手法，無法發揮功效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產品沒推陳出新，一份菜單用到底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8062664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品牌行銷不是一蹴可成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讓消費者在生活中見到你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循序漸進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latin typeface="標楷體" pitchFamily="65" charset="-120"/>
                <a:ea typeface="標楷體" pitchFamily="65" charset="-120"/>
              </a:rPr>
              <a:t>提高企業對消費者的信賴  </a:t>
            </a:r>
            <a:endParaRPr lang="en-US" altLang="zh-TW" sz="33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257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18C-340C-4DD0-87F1-2607CFF3BEF4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撰文╱鄭洵錚 攝影╱楊志雄 </a:t>
            </a:r>
            <a:br>
              <a:rPr lang="zh-TW" altLang="en-US" sz="2400" dirty="0">
                <a:latin typeface="標楷體" pitchFamily="65" charset="-120"/>
                <a:ea typeface="標楷體" pitchFamily="65" charset="-120"/>
              </a:rPr>
            </a:b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362950" cy="4929188"/>
          </a:xfrm>
        </p:spPr>
        <p:txBody>
          <a:bodyPr>
            <a:normAutofit fontScale="92500"/>
          </a:bodyPr>
          <a:lstStyle/>
          <a:p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創業百年的西螺丸莊醬油，在體察品牌老化的當下，毅然在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年以中高檔產品為標的物，在珍貴的品牌基礎上再出發；採用時尚新包裝、建立網路新通路、開設觀光醬油工廠，綜效發揮、營收倍增，寫下老幹發新枝的一頁傳奇。</a:t>
            </a:r>
          </a:p>
          <a:p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年有成的臍帶血先鋒訊聯生技，首創存捐互利儲存方案和開放實驗室參觀，提出競爭者難以超越的品牌差異性；投入密集且持久的市場教育資源，成功佈建醫療通路；抓緊大者恆大的產業特性，同時也加深品牌強度與消費者信賴度，成功由市占率延伸到心占率。</a:t>
            </a:r>
          </a:p>
          <a:p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兩個歷史差距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倍的新舊企業，皆以實際作為見證了在「產品力、市占率到心占率」的品牌競賽中，必須敏銳觀察市場變化，與時俱進調整規則，才能勝出市場。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y\Desktop\丸莊醬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500594" cy="3580473"/>
          </a:xfrm>
          <a:prstGeom prst="rect">
            <a:avLst/>
          </a:prstGeom>
          <a:noFill/>
        </p:spPr>
      </p:pic>
      <p:pic>
        <p:nvPicPr>
          <p:cNvPr id="3075" name="Picture 3" descr="C:\Users\Sky\Desktop\5599032494_0f8ae4b2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4857784" cy="3012501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004048" y="5733256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每一次萃取都是傳承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6926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台灣人幸福的味道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11560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創造餐飲業行銷的主軸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副標題 4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藉由產品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有形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去講述</a:t>
            </a:r>
            <a:endParaRPr kumimoji="0" lang="en-US" altLang="zh-TW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品牌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無形</a:t>
            </a:r>
            <a:r>
              <a:rPr lang="en-US" altLang="zh-TW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的故事</a:t>
            </a:r>
            <a:endParaRPr kumimoji="0" lang="en-US" altLang="zh-TW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zh-TW" altLang="en-US" sz="3300" b="1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達到無聲勝有聲的行銷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endParaRPr kumimoji="0" lang="en-US" altLang="zh-TW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品牌故事的重要性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創造企業價值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跨越各種限制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行銷容易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不易取代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成長空間大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一、何謂餐飲的品牌建立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51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品牌故事的基礎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個人特質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環境特質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產品特質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企業特質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消費者特質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新聞事件特質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品牌故事化實例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麥當勞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貫徹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『Q‧S‧C‧V』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從簡單到不簡單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從顧客的角度去看每件事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策略性思考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經營手則徹地執行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品牌故事化實例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五感體驗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王品學院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品牌定位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企業理念傳達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品牌跟五感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文／謝佳宇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】 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1347788"/>
            <a:ext cx="8856663" cy="5543550"/>
          </a:xfrm>
        </p:spPr>
        <p:txBody>
          <a:bodyPr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每天，你從睜開眼睛起床開始、到晚上上床睡覺，你知道自己會看到多少個品牌廣告、商標與標籤嗎？答案很驚人，是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千個。在這成千上萬的品牌商標當中，又有多少個會讓你印象深刻，甚至成為主導你購物決策的關鍵臨門一腳呢？ 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如果品牌商在「視覺」上能夠設計出一個好的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LOGO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、在「聽覺」上能創造一個讓人朗朗上口的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Slogan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或是廣告主題曲，那麼這個品牌和消費者之間肯定能持續滋養出長長久久的聯繫。 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「就像人們的外表，品牌的圖形與服裝是品牌個性的一種鮮明表示，因此得建立一致又令人難忘的識別語言。」全球知名品牌形象顧問大師馬克．高貝（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Marc 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Gobe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好品牌的吸引力法則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書中就指出，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好的品牌識別是打造好品牌的重要捷徑之一。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569325" cy="6191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品牌識別的建立與管理之所以重要，是因為消費者透過識別來分辨及記憶品牌。到底品牌識別包括哪些層面呢？「品牌地圖」作者摩瑟（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+mn-cs"/>
              </a:rPr>
              <a:t>Mike Moser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）指出：「商場的競爭太劇烈了，品牌滿天飛，你不能只用一種感官。」他將識別符號依五感加以分類：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視覺：商標、產品外形、產品包裝、顏色、字體、版面、特效、建築外觀及制服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聽覺：配音、配樂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觸覺：觸感、溫感、質感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嗅覺：產品的嗅覺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味覺：產品的味覺</a:t>
            </a:r>
          </a:p>
          <a:p>
            <a:pPr>
              <a:defRPr/>
            </a:pPr>
            <a:endParaRPr lang="zh-TW" alt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餐飲業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傳達體驗行銷的基本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規劃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識別標誌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清爽明顯  動感時尚  提升知覺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燈光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黃光溫暖  白色區隔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空間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宜家、沙發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陳列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塔型、階梯式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服務人員及服務方式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制服、笑容、話術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產品呈現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設計及包裝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品牌吉祥物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事件行銷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如何讓客人走進店  引發共鳴</a:t>
            </a:r>
            <a:br>
              <a:rPr lang="zh-TW" altLang="en-US" sz="320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有集客力的條件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奢華品牌專門店除外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清楚讓人家知道店的定位與服務。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市場新進入者最好以差異商品建立集客品牌。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明顯突出於該區位。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觀察到他們想要的商品與服務。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提供其立即需要的感覺。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超出他們預期的商品與服務及價格。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充分告訴消費者資訊。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店面氛圍形象要跟商品對應，不要讓客人沒品牌印象。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安全、安心、不會受到輕視，能安心進入。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嬰兒車、腳踏車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享受其氛圍。</a:t>
            </a:r>
          </a:p>
          <a:p>
            <a:pPr>
              <a:lnSpc>
                <a:spcPct val="90000"/>
              </a:lnSpc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品牌經營／三哇哲學 王品創造優越服務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經濟日報╱何秀玲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>
                <a:latin typeface="標楷體" pitchFamily="65" charset="-120"/>
                <a:ea typeface="標楷體" pitchFamily="65" charset="-120"/>
              </a:rPr>
            </a:br>
            <a:endParaRPr lang="en-US" altLang="zh-TW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王品獨創的餐飲及服務，常引起口碑迴響，其實剛開始建立品牌的過程中，王品屢敗屢戰，後來推出適合各式客群的產品價格，創造出和市場與眾不同的價值，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站在客戶立場思考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，才能點亮品牌價值，造就今日的王品。</a:t>
            </a:r>
          </a:p>
          <a:p>
            <a:pPr>
              <a:lnSpc>
                <a:spcPct val="80000"/>
              </a:lnSpc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王品企業集團工程部經理陳慧融，日前於中小企業精英系列講座提到，王品集團董事長戴勝益早期經營鴕鳥樂園，雖然樂園透過媒體行銷，人山人海、日進斗金，但並未建立口碑，後來也是草草收場。</a:t>
            </a:r>
          </a:p>
          <a:p>
            <a:pPr>
              <a:lnSpc>
                <a:spcPct val="80000"/>
              </a:lnSpc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經營品牌模仿他人的模式，的確是最快的方法，但不是最好的創業途徑，陳慧融說，王品先前無經營餐廳的經驗，只好觀摩其他餐廳，看到對手的桌椅不錯，便模仿原尺寸，買差不多的桌椅，甚至連菜單都照抄。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如此複製別家店鋪，自然沒有自我風格和定位，餐廳很難長久。</a:t>
            </a:r>
          </a:p>
          <a:p>
            <a:pPr>
              <a:lnSpc>
                <a:spcPct val="80000"/>
              </a:lnSpc>
            </a:pP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字箴言 與時俱進</a:t>
            </a:r>
            <a:endParaRPr lang="zh-TW" altLang="en-US" sz="22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為了建立品牌，讓產品和價格更靠近消費者，王品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首先評估價位是否物超所值，符合客群，並將套餐價格簡單化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、推出「三哇」的菜色，在市場評估方面，秉持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字箴言，不和市場脫節。</a:t>
            </a:r>
            <a:br>
              <a:rPr lang="zh-TW" altLang="en-US" sz="2200">
                <a:latin typeface="標楷體" pitchFamily="65" charset="-120"/>
                <a:ea typeface="標楷體" pitchFamily="65" charset="-120"/>
              </a:rPr>
            </a:br>
            <a:endParaRPr lang="zh-TW" altLang="en-US" sz="2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476250"/>
            <a:ext cx="8280400" cy="6048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2700">
                <a:latin typeface="標楷體" pitchFamily="65" charset="-120"/>
                <a:ea typeface="標楷體" pitchFamily="65" charset="-120"/>
              </a:rPr>
              <a:t>在價位方面，應先決定推出產品的價格，有明確的價格設定，做出市場區隔，才知道定價的方向，產品高價位必須物有所值；中價位必須物超所值；低價位則必須「超物、超所值」，讓顧客感受此為值得掏錢的產品，才是適當的價錢。</a:t>
            </a:r>
          </a:p>
          <a:p>
            <a:pPr>
              <a:lnSpc>
                <a:spcPct val="80000"/>
              </a:lnSpc>
            </a:pPr>
            <a:r>
              <a:rPr lang="zh-TW" altLang="en-US" sz="2700">
                <a:latin typeface="標楷體" pitchFamily="65" charset="-120"/>
                <a:ea typeface="標楷體" pitchFamily="65" charset="-120"/>
              </a:rPr>
              <a:t>有產品跟定價後，接著則是設定消費客群。高價位設定高消費族群，如高階主管、老闆等；中價位有上班族、中階主管等中階消費族群；平價是平價消費族群，有學生、上班族，隨時隨地為了飽餐而來。</a:t>
            </a:r>
          </a:p>
          <a:p>
            <a:pPr>
              <a:lnSpc>
                <a:spcPct val="80000"/>
              </a:lnSpc>
            </a:pPr>
            <a:r>
              <a:rPr lang="zh-TW" altLang="en-US" sz="2700">
                <a:latin typeface="標楷體" pitchFamily="65" charset="-120"/>
                <a:ea typeface="標楷體" pitchFamily="65" charset="-120"/>
              </a:rPr>
              <a:t>設計單一套餐式的定價策略，讓餐飲價格簡單化，顧客能清楚知道消費總額，多少人進來就能立刻知道價格，不會有不安感，也可以讓每家店清楚知道營業額。套餐式讓消費者從上到下順序點餐，清楚而足夠的菜色選項，省卻顧客猶豫不決的困擾。</a:t>
            </a:r>
          </a:p>
          <a:p>
            <a:pPr>
              <a:lnSpc>
                <a:spcPct val="80000"/>
              </a:lnSpc>
            </a:pPr>
            <a:r>
              <a:rPr lang="zh-TW" altLang="en-US" sz="2700">
                <a:latin typeface="標楷體" pitchFamily="65" charset="-120"/>
                <a:ea typeface="標楷體" pitchFamily="65" charset="-120"/>
              </a:rPr>
              <a:t>菜色三哇，讓客人第一印象感覺色香味俱全，並感覺「哇！好漂亮、哇！好好吃、哇！好便宜」是王品的菜色訴求。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404813"/>
            <a:ext cx="8569325" cy="61198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王品市場決策的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字箴言是「客觀化的定位、差異化的優越性、聚焦深耕」。市場評估必須「客觀定位」，市場的存在必須靠數字判斷，利用理性的數據分析，而非憑空想像。以分析小火鍋市場為例，全台火鍋類餐廳約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萬家，小火鍋城鄉價位落在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元左右，顯見平價火鍋價格分布，王品也因此成立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198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元的小火鍋品牌。</a:t>
            </a:r>
          </a:p>
          <a:p>
            <a:pPr>
              <a:lnSpc>
                <a:spcPct val="80000"/>
              </a:lnSpc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經營品牌，必須有市場「差異的優越性」，品牌應有別於市面上餐飲品牌的特色，假如大家都經營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元小火鍋店，顯得不特別，但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198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元的火鍋反而有差異性。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此外，品牌應有優越性，甚至超越優越性，例如，品牌可採用高價位的食材，但產品很平價；或有浪漫、優雅的法式服務，推出對手沒有的差異性商品，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品牌就能在市場異軍突起。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甚麼是品牌？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利用名稱、商品、設計。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三者組合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與對手區隔。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品牌傳達是一種認知度，創造顧客忠誠。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各商品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由於接觸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點不同，消費者對品牌的認知強度不一。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品牌與用途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店的品牌集中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度：想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辦法進入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前排或引導消費者的行為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店的品牌指名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度：有無明星商品或代言人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4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聚焦深耕 品牌勝出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>
                <a:latin typeface="標楷體" pitchFamily="65" charset="-120"/>
                <a:ea typeface="標楷體" pitchFamily="65" charset="-120"/>
              </a:rPr>
            </a:br>
            <a:endParaRPr lang="zh-TW" altLang="en-US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353425" cy="5543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採取一個品牌，一種商品的「聚焦深耕」方式，每個品牌都一定得有一個</a:t>
            </a:r>
            <a:r>
              <a:rPr lang="zh-TW" altLang="en-US" sz="2500" b="1">
                <a:latin typeface="標楷體" pitchFamily="65" charset="-120"/>
                <a:ea typeface="標楷體" pitchFamily="65" charset="-120"/>
              </a:rPr>
              <a:t>核心商品，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讓消費者知道每個品牌的招牌商品為何，以建立心中的品牌知名度，才能在市場中勝出。</a:t>
            </a:r>
          </a:p>
          <a:p>
            <a:pPr>
              <a:lnSpc>
                <a:spcPct val="80000"/>
              </a:lnSpc>
            </a:pP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除了建立品牌價值，陳慧融也提到，早期傳統社會認為餐飲業的工作，只是「端盤子」，餐廳服務生被認為是沒有前途的職業，工時長、福利差，專業價值不被肯定，社會地位也不高。為了扭轉社會大眾對餐飲業的認知，王品內部不斷透過教育訓練、企業文化，改變內部員工，強化對專業的自信，希望獲得社會大眾的支持與肯定。</a:t>
            </a:r>
          </a:p>
          <a:p>
            <a:pPr>
              <a:lnSpc>
                <a:spcPct val="80000"/>
              </a:lnSpc>
            </a:pP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陳慧融說，王品做了這麼多的努力，不只是經營餐廳，而是經營傑出的餐廳品牌，與其跟競爭者比較，經營餐廳不如更貼近消費者的消費心態，觀察他們需要的是什麼，才能提供優越服務。 </a:t>
            </a:r>
          </a:p>
          <a:p>
            <a:pPr>
              <a:lnSpc>
                <a:spcPct val="80000"/>
              </a:lnSpc>
            </a:pPr>
            <a:r>
              <a:rPr lang="en-US" altLang="zh-TW" sz="2500">
                <a:latin typeface="標楷體" pitchFamily="65" charset="-120"/>
                <a:ea typeface="標楷體" pitchFamily="65" charset="-120"/>
              </a:rPr>
              <a:t>【2011/11/22 </a:t>
            </a: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經濟日報</a:t>
            </a:r>
            <a:r>
              <a:rPr lang="en-US" altLang="zh-TW" sz="2500">
                <a:latin typeface="標楷體" pitchFamily="65" charset="-120"/>
                <a:ea typeface="標楷體" pitchFamily="65" charset="-120"/>
              </a:rPr>
              <a:t>】</a:t>
            </a:r>
            <a:endParaRPr lang="en-US" altLang="zh-TW" sz="25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三、如何進行品牌行銷的步驟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品牌行銷的三大步驟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品牌的孕育：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品牌定位在市場的戰略思考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品牌的加分：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經由設計來強化品牌識別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品牌的深化：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藉由行銷達到消費者認同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4"/>
          <p:cNvGrpSpPr/>
          <p:nvPr/>
        </p:nvGrpSpPr>
        <p:grpSpPr>
          <a:xfrm>
            <a:off x="2195736" y="980728"/>
            <a:ext cx="5040560" cy="4650236"/>
            <a:chOff x="1763688" y="1180197"/>
            <a:chExt cx="5106647" cy="4711205"/>
          </a:xfrm>
        </p:grpSpPr>
        <p:sp>
          <p:nvSpPr>
            <p:cNvPr id="5" name="等腰三角形 4"/>
            <p:cNvSpPr/>
            <p:nvPr/>
          </p:nvSpPr>
          <p:spPr>
            <a:xfrm>
              <a:off x="2987824" y="2276872"/>
              <a:ext cx="2505878" cy="216024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核心</a:t>
              </a:r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價值</a:t>
              </a:r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 rot="974329">
              <a:off x="2190300" y="1749969"/>
              <a:ext cx="4032448" cy="4141433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8108083">
              <a:off x="2205221" y="1583974"/>
              <a:ext cx="4032448" cy="4141433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5010575">
              <a:off x="2235213" y="1653009"/>
              <a:ext cx="4032448" cy="4141433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357818" y="1180197"/>
              <a:ext cx="1741261" cy="56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品牌定位</a:t>
              </a:r>
              <a:endPara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129074" y="4457020"/>
              <a:ext cx="1741261" cy="56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行銷策略</a:t>
              </a:r>
              <a:endPara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763688" y="4509120"/>
              <a:ext cx="1741261" cy="56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視覺設計</a:t>
              </a:r>
              <a:endPara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8123477">
              <a:off x="4670310" y="1746637"/>
              <a:ext cx="193161" cy="1569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8709675">
              <a:off x="2654086" y="4986996"/>
              <a:ext cx="193161" cy="1569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3887921" flipH="1">
              <a:off x="3506822" y="1741495"/>
              <a:ext cx="185662" cy="15085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8455026">
              <a:off x="2223597" y="4336426"/>
              <a:ext cx="193161" cy="1569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7485685">
              <a:off x="5534405" y="5059004"/>
              <a:ext cx="193161" cy="1569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9539992">
              <a:off x="6038462" y="4266916"/>
              <a:ext cx="193161" cy="1569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8" name="圓角矩形 17"/>
          <p:cNvSpPr/>
          <p:nvPr/>
        </p:nvSpPr>
        <p:spPr>
          <a:xfrm>
            <a:off x="5436096" y="2636912"/>
            <a:ext cx="1835750" cy="6119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品牌的誕生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707904" y="4869160"/>
            <a:ext cx="1835750" cy="6119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品牌的深化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979712" y="2636912"/>
            <a:ext cx="1835750" cy="6119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品牌的加分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集點卡餐券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DIY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異業結盟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資格限定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節慶式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紀念品贈送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客制化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公益活動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建立屬於自己的行銷方式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展現自我優勢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感性對話引導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理性訴求優惠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分眾行銷概念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媒體議題操作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行銷流程步驟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第一步：預定目標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第二步：市場分析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第三步：設計策略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第四步：執行方針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第五步：制定手冊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行銷不是亂槍打鳥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是有計劃的統合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748464" cy="3096344"/>
          </a:xfrm>
        </p:spPr>
        <p:txBody>
          <a:bodyPr>
            <a:normAutofit/>
          </a:bodyPr>
          <a:lstStyle/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誰算的越多看得越遠，就擁有更大的勝算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成為趨勢  勝利就不遠了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7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行銷流程表列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1397000"/>
          <a:ext cx="8064896" cy="433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328"/>
                <a:gridCol w="5594568"/>
              </a:tblGrid>
              <a:tr h="542032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58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產品銷售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所有產品銷售狀況與目標之間落差多少。可藉此對產品銷售及品質進行探討修正。</a:t>
                      </a:r>
                    </a:p>
                  </a:txBody>
                  <a:tcPr horzOverflow="overflow"/>
                </a:tc>
              </a:tr>
              <a:tr h="62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長期目標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產品的發展方向，多久要開發新的商品。</a:t>
                      </a:r>
                    </a:p>
                  </a:txBody>
                  <a:tcPr horzOverflow="overflow"/>
                </a:tc>
              </a:tr>
              <a:tr h="958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問題與機會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達成銷售目標所會遭遇的問題，降低風險步驟，及找出會有幫助的機會點。</a:t>
                      </a:r>
                    </a:p>
                  </a:txBody>
                  <a:tcPr horzOverflow="overflow"/>
                </a:tc>
              </a:tr>
              <a:tr h="62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銷售預測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預定年度的銷售值</a:t>
                      </a:r>
                    </a:p>
                  </a:txBody>
                  <a:tcPr horzOverflow="overflow"/>
                </a:tc>
              </a:tr>
              <a:tr h="62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行銷目標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說明年度的營業目標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品牌行銷大綱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1397000"/>
          <a:ext cx="7920880" cy="523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544616"/>
              </a:tblGrid>
              <a:tr h="44782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目標市場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說明主要及次要目標市場的範圍，及為何選擇這些市場，進一步與行銷組合緊密相連。</a:t>
                      </a:r>
                    </a:p>
                  </a:txBody>
                  <a:tcPr/>
                </a:tc>
              </a:tr>
              <a:tr h="81112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產品策略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產品銷售目標，重新定位、產品品質改善方案、新產品上市，修改包裝重訂產品的定價策略。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廣告策略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在廣告訊息中表達產品的差異化與競爭力，媒體計畫及廣告插頁排版。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銷售計畫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藉由行銷通路或銷售人員來達到精準銷售。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訓練要求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要求相關人員依照銷售計畫執行的訓練，並由主管監督確切執行。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財務預算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針對產品的預估損益表。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時程表列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清楚記錄人事時地物的活動時程表。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品質、品味、品牌差別在哪？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品質： 企業對消費者支出金錢所給予等值代價的一種承諾。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品味： 企業文化傳達給消費者的特質。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品牌： 運用企業識別系統將企業的定位傳達並滿足消費者。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4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品牌行銷目標舉例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1484784"/>
          <a:ext cx="7992888" cy="436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904656"/>
              </a:tblGrid>
              <a:tr h="432678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企劃案類別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目標舉例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74015"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促銷企劃案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hangingPunct="0">
                        <a:buFont typeface="+mj-lt"/>
                        <a:buAutoNum type="arabicPeriod"/>
                      </a:pPr>
                      <a:r>
                        <a:rPr kumimoji="0" lang="zh-TW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營收業績及獲利額的增加成長目標。</a:t>
                      </a:r>
                    </a:p>
                    <a:p>
                      <a:pPr marL="342900" indent="-342900" hangingPunct="0">
                        <a:buFont typeface="+mj-lt"/>
                        <a:buAutoNum type="arabicPeriod"/>
                      </a:pPr>
                      <a:r>
                        <a:rPr kumimoji="0" lang="zh-TW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會員人數增加之目標</a:t>
                      </a:r>
                      <a:r>
                        <a:rPr kumimoji="0"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0" lang="zh-TW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hangingPunct="0"/>
                      <a:r>
                        <a:rPr kumimoji="0"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其他目標。</a:t>
                      </a:r>
                    </a:p>
                  </a:txBody>
                  <a:tcPr/>
                </a:tc>
              </a:tr>
              <a:tr h="1252306"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新產品企劃案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hangingPunct="0">
                        <a:buFont typeface="+mj-lt"/>
                        <a:buAutoNum type="arabicPeriod"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完整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產品組合，以提升產品整體競爭力。</a:t>
                      </a:r>
                    </a:p>
                    <a:p>
                      <a:pPr hangingPunct="0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滿足各通路商新產品需求。</a:t>
                      </a:r>
                    </a:p>
                    <a:p>
                      <a:pPr hangingPunct="0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新產品規劃及上市，避免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浪費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的行銷成本支出。</a:t>
                      </a:r>
                    </a:p>
                    <a:p>
                      <a:pPr hangingPunct="0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其他目標。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605249"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年度行銷企劃案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今年度營業行銷各種績效指標達成度狀況，並分析未來具體有效改善對策。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策劃未來新年度營業行銷預算目標數據，以及提出具體的革新與創新計畫。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hangingPunct="0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行銷流程步驟須注意事項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目標定位的精準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充足的行銷預算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詳盡的工作進度總表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人員訓練確實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損益平衡的計算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常見的問題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員工不了解企業核心價值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沒有鎖定主力銷售族群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預算只投入廣告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監督評核不確實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錯把銷售當行銷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效益損益失衡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品牌行銷不是花費 是投資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748464" cy="3096344"/>
          </a:xfrm>
        </p:spPr>
        <p:txBody>
          <a:bodyPr>
            <a:normAutofit/>
          </a:bodyPr>
          <a:lstStyle/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省小錢花大錢，你省掉了行銷預算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顧客失去認識你的機會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7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品牌行銷的目標一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1397000"/>
          <a:ext cx="7920880" cy="503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544616"/>
              </a:tblGrid>
              <a:tr h="44782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產品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新產品開發數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既有產品改善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商品組合</a:t>
                      </a:r>
                    </a:p>
                  </a:txBody>
                  <a:tcPr/>
                </a:tc>
              </a:tr>
              <a:tr h="81112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市場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市場佔有率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市場領導地位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品牌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品牌知名度、指名度、忠誠度、信賴度及情感度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雙品牌、多品牌、副品牌、子品牌目標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營業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業績目標達成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會員數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優惠券、會員卡目標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滿意度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顧客滿意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顧客回購率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口碑行銷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品牌行銷的目標二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1397000"/>
          <a:ext cx="7920880" cy="471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544616"/>
              </a:tblGrid>
              <a:tr h="44782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通路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通路多元化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加盟店、直營店</a:t>
                      </a:r>
                    </a:p>
                  </a:txBody>
                  <a:tcPr/>
                </a:tc>
              </a:tr>
              <a:tr h="81112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定價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促銷定價、提高定價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產品差異定價（依地區、時段、消費者身份）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廣告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品牌形象提升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公益責任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銷售業績提升</a:t>
                      </a: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公關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政府單位接觸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社區團體、公益團體、財團法人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新聞媒體公關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230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評鑑得獎、競賽得獎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自我強化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積極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學習與訓練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投入開發新產品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傳遞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價值勝過品質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承諾你的顧客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確實監督與考核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13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品牌行銷的確實執行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核心價值傳達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消費者了解，並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更好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商品及服務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藉此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實現兩個目標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顧客了解到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是趨勢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並在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他們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認識你後實際行動購買你的商品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在購買你的商品後，將有機會提升與企業的黏著度，並且推薦給其他消費者購買你的商品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8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四、餐飲品牌行銷與通路結合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0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1700808"/>
            <a:ext cx="874846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步驟一：每月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更新主題，增加廣告曝光量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步驟二：活化視覺陳列，展現出品牌魅力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步驟三：品牌形象建立，提升知名指名度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餐飲品牌行銷的三部曲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008063"/>
          </a:xfrm>
        </p:spPr>
        <p:txBody>
          <a:bodyPr>
            <a:normAutofit fontScale="90000"/>
          </a:bodyPr>
          <a:lstStyle/>
          <a:p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告別代工 迎接品牌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貿易雜誌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2011/01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569325" cy="53292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品牌規則，泛指一系列提升品牌競爭力的行為，包括對外部環境的分析，同時要搭配銷售力、服務力，才能造就一個成功的品牌。</a:t>
            </a: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發展品牌絕不是大型企業的專利，中小企業更需要品牌，才能獲國際買主、消費巿場充分識別。</a:t>
            </a: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台灣的研發、製造能力深受全球公認與肯定，搭配特有的產業群聚優勢、重視智慧財產權保護，以及可觀的專利數量，都將形成企業發展自有品牌的條件。</a:t>
            </a: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因此，要不要做品牌並非選擇，要做什麼樣的品牌才是重要的課題。</a:t>
            </a:r>
          </a:p>
          <a:p>
            <a:pPr>
              <a:defRPr/>
            </a:pPr>
            <a:r>
              <a:rPr lang="zh-TW" altLang="en-US" sz="3300" b="1" dirty="0">
                <a:latin typeface="標楷體" pitchFamily="65" charset="-120"/>
                <a:ea typeface="標楷體" pitchFamily="65" charset="-120"/>
                <a:cs typeface="+mn-cs"/>
              </a:rPr>
              <a:t>打造品牌台灣，你也做得到</a:t>
            </a:r>
            <a:endParaRPr lang="zh-TW" altLang="en-US" sz="3300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發展品牌並非大型企業的專利，中小企業更需要品牌，以被國際買主和消費巿場充分識別。</a:t>
            </a: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台灣企業如何在這場「產品力、市占率到心占率」的品牌競賽中，採取階段式規則，練穩馬步、迎向挑戰？</a:t>
            </a:r>
          </a:p>
          <a:p>
            <a:pPr>
              <a:defRPr/>
            </a:pPr>
            <a:r>
              <a:rPr lang="zh-TW" altLang="en-US" sz="3300" dirty="0">
                <a:latin typeface="標楷體" pitchFamily="65" charset="-120"/>
                <a:ea typeface="標楷體" pitchFamily="65" charset="-120"/>
                <a:cs typeface="+mn-cs"/>
              </a:rPr>
              <a:t>正是業者走向品牌之路，必須重視的關鍵。</a:t>
            </a:r>
          </a:p>
          <a:p>
            <a:pPr>
              <a:defRPr/>
            </a:pPr>
            <a:endParaRPr lang="zh-TW" alt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effectLst/>
                <a:latin typeface="標楷體" pitchFamily="65" charset="-120"/>
                <a:ea typeface="標楷體" pitchFamily="65" charset="-120"/>
              </a:rPr>
              <a:t>策略行銷／品牌競爭 從不理性開始</a:t>
            </a:r>
            <a:r>
              <a:rPr lang="en-US" altLang="zh-TW" dirty="0" smtClean="0"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1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經濟日報╱何秀玲</a:t>
            </a:r>
            <a:r>
              <a:rPr lang="en-US" altLang="zh-TW" sz="3100" dirty="0">
                <a:latin typeface="標楷體" pitchFamily="65" charset="-120"/>
                <a:ea typeface="標楷體" pitchFamily="65" charset="-120"/>
              </a:rPr>
              <a:t>】</a:t>
            </a:r>
            <a:br>
              <a:rPr lang="en-US" altLang="zh-TW" sz="3100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72608"/>
          </a:xfrm>
        </p:spPr>
        <p:txBody>
          <a:bodyPr>
            <a:noAutofit/>
          </a:bodyPr>
          <a:lstStyle/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利用消費者的口碑和感官，鞏固品牌識別度，自然會創造出競爭優勢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國際品牌大師馬丁．林斯壯（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Martin Lindstrom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）日前來台，提到企業建立品牌競爭力，應該先從消費者的不理性開始。利用他們的口碑和感官，鞏固品牌識別度，自然會創造出競爭優勢。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你每天做的某些事情是否都不理性？例如，買雜誌時總是會拿起後面那一本，而不是看到的第一本。林斯壯表示，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92%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的消費者總是會拿後面那一本書去結帳，就算是從書堆中拿取，也總是拿第二本以後的書。 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林斯壯說，這就是打造品牌，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如果以理性看待消費者行為，就不是做品牌了，應該從消費者下意識的概念出發，因為他們有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85%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的購買決策都非理性。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年成立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個品牌有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個都失敗，推出新產品比以前困難很多，但是芬蘭所開發的遊戲「憤怒鳥」，以及有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億美元規模的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Skype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仍是目前成功的案例，因消費者喜不喜歡這個品牌，是直覺和情緒的問題。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有人曾經做實驗，讓三歲小孩拿著黑莓機，發現他們使用手指滑動螢幕，希望改變畫面；小孩的直覺反應，就是品牌成功之處。</a:t>
            </a:r>
          </a:p>
          <a:p>
            <a:r>
              <a:rPr lang="zh-TW" altLang="en-US" sz="2000" dirty="0"/>
              <a:t/>
            </a:r>
            <a:br>
              <a:rPr lang="zh-TW" altLang="en-US" sz="2000" dirty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09304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1\Desktop\420_10b9c31d98352e0d728943a13cb48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082" y="0"/>
            <a:ext cx="4083918" cy="5445224"/>
          </a:xfrm>
          <a:prstGeom prst="rect">
            <a:avLst/>
          </a:prstGeom>
          <a:noFill/>
        </p:spPr>
      </p:pic>
      <p:pic>
        <p:nvPicPr>
          <p:cNvPr id="2051" name="Picture 3" descr="C:\Users\z1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4047772" cy="227687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67544" y="3538751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肯德基公關部門表示，確實是肯德基的新行銷手法，這位真人肯德基爺爺叫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Ray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是一位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多歲的美國人，最像創辦人 哈蘭德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桑德斯上校的，這周先到台灣觀光，下周將會有價格優惠。麥當勞則表示下周也會推出新產品，兩家速食業者大打暑期戰。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33265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網路瘋傳真人版肯德基爺爺與麥當勞叔叔的合照，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PTT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八卦版（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Gossiping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網友貼文說，他的朋友在麥當勞新生南路店買午餐時，遇到真實的肯德基爺爺，馬上上前請求合照，沒想到這位「肯爺爺」以肢體示意要和旁邊的「麥叔叔」合照，後來旁邊路人也跑過來拍照，肯爺爺才笑嘻嘻地離開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2013/07/26</a:t>
            </a:r>
            <a:r>
              <a:rPr lang="zh-TW" altLang="en-US" dirty="0" smtClean="0"/>
              <a:t> 中央社記者 林紳旭</a:t>
            </a:r>
            <a:endParaRPr lang="zh-TW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餐飲品牌行銷的展開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748464" cy="309634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品牌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定位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消費者需求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通路整合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品牌聲望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提升通路行銷的多元化，建立無法取代的餐飲品牌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7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口碑行銷 信賴度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最高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斯壯表示，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企業建立品牌信任度的真正力量，是讓消費者口耳相傳，他說，這是很強大的宣傳力道。就像很多女性都會上網購買化妝品，但買之前會先上網觀看大家的心得，以決定是否購買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蘋果手機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iPhone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上市前，曾傳出蘋果員工丟失未上市手機在酒吧的消息，然後透露給大眾關於手機的外觀，林斯壯認為，這種消息可能是公司本身散布的。</a:t>
            </a:r>
          </a:p>
          <a:p>
            <a:pPr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他表示，蘋果將口耳相傳的種子，故意種入泥土裡；手機快上市之前，讓媒體報紙報導市場的傳言，使期待手機上市的民眾，可以搶先知道蘋果的商品消息，然後透過人們的討論，種子慢慢發芽茁壯，最後達到宣傳的目的。</a:t>
            </a:r>
          </a:p>
          <a:p>
            <a:pPr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林斯壯也提到，經營社群網站沒有想像中強有力，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77%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都是人們面對面的交易，社群網站不一定比實體商店重要。「有些感覺在網路上無法感受，口碑仍是最值得信賴的」。</a:t>
            </a:r>
          </a:p>
          <a:p>
            <a:pPr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他曾有一個耗費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萬美元，進行約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個月的社區實驗。招募人員組成完美家庭，邀請社區的鄰居到他們的家中，將廣告訊息偷偷塞到消費者腦袋，看如何影響他們的購買行為。</a:t>
            </a:r>
          </a:p>
          <a:p>
            <a:pPr marL="0" indent="0" algn="just">
              <a:buNone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266219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品牌識別 須打破規則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76064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家庭的成員必須篩選外表，也必須擁有建立人際關係的能力和積極的態度，因周遭的人都會受他影響。結果發現，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最能影響購買行為的人，就是我們的鄰居和朋友！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另外，廠商若希望突出品牌識別度，必須打破規則，利用感官來建立信任度，甚至拿掉商標之後，消費者仍然知道是什麼品牌。 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法拉利跑車長期和萬寶路（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Marlboro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）香菸合作，但因一級方程式賽車後來嚴禁香煙廣告，跑車上的萬寶路品牌標誌，從商標成為條碼，但仍難以禁止癮君子對香菸的連結。 林斯壯解釋，吸菸者會下意識接受訊息，條碼只會讓他們更想吸菸，也顯示建立品牌後，潛意識廣告的力量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4526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19268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品牌辨識度如果夠強，即使打破產品，消費者也會認得出來，「因為我們的腦袋潛意識會直接辨識品牌」。林斯壯舉例，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1815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年，可口可樂請設計公司規劃玻璃瓶子，他們希望設計成「就算瓶子碎了，撿起碎片，消費者也會知道是可樂的瓶子」，成為品牌強有力的辨識。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他提到，推動品牌有很多因素，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聲音會啟動腦袋的渴望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，所以品牌的聲音也是其中一個辨識方法。曾經有一個可口可樂的廣告，內容沒有出現任何可樂商標，但它光靠著不斷出現打開瓶蓋後的可樂氣泡聲音，強力植入消費者腦中對於可口可樂的印象。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林斯壯又舉例，一聽到美國經典電影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大白鯊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配樂的前兩個音階，就會知道是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大白鯊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的電影，因為聲音可以啟動人的記憶；如果再加上影像，會產生消費者的偏好，不自知地被影響。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6075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1\Desktop\06.JPG"/>
          <p:cNvPicPr>
            <a:picLocks noChangeAspect="1" noChangeArrowheads="1"/>
          </p:cNvPicPr>
          <p:nvPr/>
        </p:nvPicPr>
        <p:blipFill>
          <a:blip r:embed="rId2" cstate="print"/>
          <a:srcRect t="15750" r="20858" b="7470"/>
          <a:stretch>
            <a:fillRect/>
          </a:stretch>
        </p:blipFill>
        <p:spPr bwMode="auto">
          <a:xfrm>
            <a:off x="2987824" y="5049202"/>
            <a:ext cx="3107422" cy="1808798"/>
          </a:xfrm>
          <a:prstGeom prst="rect">
            <a:avLst/>
          </a:prstGeom>
          <a:noFill/>
        </p:spPr>
      </p:pic>
      <p:pic>
        <p:nvPicPr>
          <p:cNvPr id="3076" name="Picture 4" descr="C:\Users\z1\Desktop\07.JPG"/>
          <p:cNvPicPr>
            <a:picLocks noChangeAspect="1" noChangeArrowheads="1"/>
          </p:cNvPicPr>
          <p:nvPr/>
        </p:nvPicPr>
        <p:blipFill>
          <a:blip r:embed="rId3" cstate="print"/>
          <a:srcRect t="15750" r="20857" b="7470"/>
          <a:stretch>
            <a:fillRect/>
          </a:stretch>
        </p:blipFill>
        <p:spPr bwMode="auto">
          <a:xfrm>
            <a:off x="6036578" y="5049202"/>
            <a:ext cx="3107422" cy="1808798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407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當每個啤酒廣告都在追求新鮮的同時，為獨海尼根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(Heineken)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運用風趣幽默的手法，打造海尼根在啤酒界的地位，海尼根都秉持著創新的精神，在啤酒口感、瓶身與海報設計、廣告行銷等各領域企圖打破傳統。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755576" y="2996952"/>
            <a:ext cx="8219256" cy="108012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將啤酒瓶改為「綠色」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英文字母「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」向左傾斜，成為（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smiling 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精準的品牌識別行銷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396615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而這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項識別要素為海尼根品牌個性的塑造和傳播帶來深遠效益，同時確立了該品牌活力、熱情、創新的形象。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918648" cy="261972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店面就是一種通路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針對櫥窗商品成列的強化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69492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目的是要讓顧客驚喜而感到興趣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4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_0101\IMGP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851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2835747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顧客也是一種通路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忠誠顧客越多時通路拓展的越快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塑造口碑行銷的吸引力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創造品牌行銷的連鎖效應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1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餐飲業者的迷思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品牌只是個名稱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產品只要能夠賣出去就是品牌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我們小攤子不需要做品牌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東西好吃但客人不上門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陳記李記不好記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餐飲品牌行銷的操作是要成為消費者心中的唯一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284984"/>
            <a:ext cx="7272808" cy="273630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以無可取代的價值讓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對手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害怕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而品牌行銷的最大難度是要有銷售量又要讓消費者愛不釋手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6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6667</Words>
  <Application>Microsoft Office PowerPoint</Application>
  <PresentationFormat>如螢幕大小 (4:3)</PresentationFormat>
  <Paragraphs>503</Paragraphs>
  <Slides>90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91" baseType="lpstr">
      <vt:lpstr>Office 佈景主題</vt:lpstr>
      <vt:lpstr>餐飲品牌行銷企劃師</vt:lpstr>
      <vt:lpstr>學習目標</vt:lpstr>
      <vt:lpstr>學習成效</vt:lpstr>
      <vt:lpstr>PowerPoint 簡報</vt:lpstr>
      <vt:lpstr>一、何謂餐飲的品牌建立</vt:lpstr>
      <vt:lpstr>甚麼是品牌？</vt:lpstr>
      <vt:lpstr>品質、品味、品牌差別在哪？</vt:lpstr>
      <vt:lpstr>告別代工 迎接品牌 貿易雜誌 2011/01</vt:lpstr>
      <vt:lpstr>餐飲業者的迷思</vt:lpstr>
      <vt:lpstr>品牌建立的好處</vt:lpstr>
      <vt:lpstr>PowerPoint 簡報</vt:lpstr>
      <vt:lpstr>品牌建立的基本思考</vt:lpstr>
      <vt:lpstr>PowerPoint 簡報</vt:lpstr>
      <vt:lpstr>聲音顏色 要有獨特性 </vt:lpstr>
      <vt:lpstr>PowerPoint 簡報</vt:lpstr>
      <vt:lpstr>CIS 存在的目的 （corporate identification system）</vt:lpstr>
      <vt:lpstr>CI(corporate identity)的調整</vt:lpstr>
      <vt:lpstr>執行CI設計  業主遭遇的問題</vt:lpstr>
      <vt:lpstr>執行CI設計  設計師遭遇的問題</vt:lpstr>
      <vt:lpstr>店舖與CI氛圍共構原則</vt:lpstr>
      <vt:lpstr>理想品牌的五大意涵</vt:lpstr>
      <vt:lpstr>品牌要有商品結構組合的目的</vt:lpstr>
      <vt:lpstr>如何規劃好的品牌？</vt:lpstr>
      <vt:lpstr>餐飲品牌價值提昇之要素</vt:lpstr>
      <vt:lpstr>不可或缺的品牌溝通元素</vt:lpstr>
      <vt:lpstr>全員品牌管理  按部就班練本事</vt:lpstr>
      <vt:lpstr>品牌SNG／建構品牌地圖</vt:lpstr>
      <vt:lpstr>PowerPoint 簡報</vt:lpstr>
      <vt:lpstr>PowerPoint 簡報</vt:lpstr>
      <vt:lpstr>王品集團的「十大品牌行動」</vt:lpstr>
      <vt:lpstr>PowerPoint 簡報</vt:lpstr>
      <vt:lpstr>PowerPoint 簡報</vt:lpstr>
      <vt:lpstr>發揮視覺、聽覺魔力 打造強勢品牌</vt:lpstr>
      <vt:lpstr>PowerPoint 簡報</vt:lpstr>
      <vt:lpstr>品牌是由市場定位而成的</vt:lpstr>
      <vt:lpstr>餐飲業是人與人相互影響的產業  了解顧客  把顧客當情人 就是最好的品牌行銷 </vt:lpstr>
      <vt:lpstr>二、成功品牌行銷要點</vt:lpstr>
      <vt:lpstr>具有影響力品牌的三種特性</vt:lpstr>
      <vt:lpstr>一個成功品牌的行銷有四個階段</vt:lpstr>
      <vt:lpstr>商品在目標對象中擁有「知名度」， 知名度足夠後， 才能引起消費者的正面「偏好」。  當消費者「理解」產品、風格、 對他的好處後， 才會產生「購買」的行為。</vt:lpstr>
      <vt:lpstr>擁有明星商品  行銷就成功一半</vt:lpstr>
      <vt:lpstr>如何讓消費者記住？</vt:lpstr>
      <vt:lpstr>行銷策略的五大模式</vt:lpstr>
      <vt:lpstr>行銷策略常犯的錯誤</vt:lpstr>
      <vt:lpstr>品牌行銷不是一蹴可成</vt:lpstr>
      <vt:lpstr> 撰文╱鄭洵錚 攝影╱楊志雄  </vt:lpstr>
      <vt:lpstr>PowerPoint 簡報</vt:lpstr>
      <vt:lpstr>PowerPoint 簡報</vt:lpstr>
      <vt:lpstr>品牌故事的重要性</vt:lpstr>
      <vt:lpstr>品牌故事的基礎</vt:lpstr>
      <vt:lpstr>品牌故事化實例-麥當勞</vt:lpstr>
      <vt:lpstr>品牌故事化實例-王品</vt:lpstr>
      <vt:lpstr>品牌跟五感【文／謝佳宇】 </vt:lpstr>
      <vt:lpstr>PowerPoint 簡報</vt:lpstr>
      <vt:lpstr>餐飲業傳達體驗行銷的基本規劃</vt:lpstr>
      <vt:lpstr>如何讓客人走進店  引發共鳴 有集客力的條件(奢華品牌專門店除外)</vt:lpstr>
      <vt:lpstr>品牌經營／三哇哲學 王品創造優越服務【經濟日報╱何秀玲】 </vt:lpstr>
      <vt:lpstr>PowerPoint 簡報</vt:lpstr>
      <vt:lpstr>PowerPoint 簡報</vt:lpstr>
      <vt:lpstr>聚焦深耕 品牌勝出 </vt:lpstr>
      <vt:lpstr>三、如何進行品牌行銷的步驟</vt:lpstr>
      <vt:lpstr>品牌行銷的三大步驟</vt:lpstr>
      <vt:lpstr>PowerPoint 簡報</vt:lpstr>
      <vt:lpstr>品牌行銷的方式</vt:lpstr>
      <vt:lpstr>建立屬於自己的行銷方式</vt:lpstr>
      <vt:lpstr>行銷流程步驟</vt:lpstr>
      <vt:lpstr>行銷不是亂槍打鳥  是有計劃的統合</vt:lpstr>
      <vt:lpstr>行銷流程表列</vt:lpstr>
      <vt:lpstr>品牌行銷大綱</vt:lpstr>
      <vt:lpstr>品牌行銷目標舉例</vt:lpstr>
      <vt:lpstr>行銷流程步驟須注意事項</vt:lpstr>
      <vt:lpstr>常見的問題</vt:lpstr>
      <vt:lpstr>品牌行銷不是花費 是投資</vt:lpstr>
      <vt:lpstr>品牌行銷的目標一</vt:lpstr>
      <vt:lpstr>品牌行銷的目標二</vt:lpstr>
      <vt:lpstr>自我強化</vt:lpstr>
      <vt:lpstr>品牌行銷的確實執行</vt:lpstr>
      <vt:lpstr>四、餐飲品牌行銷與通路結合</vt:lpstr>
      <vt:lpstr>餐飲品牌行銷的三部曲</vt:lpstr>
      <vt:lpstr>策略行銷／品牌競爭 從不理性開始 【經濟日報╱何秀玲】 </vt:lpstr>
      <vt:lpstr>PowerPoint 簡報</vt:lpstr>
      <vt:lpstr>餐飲品牌行銷的展開</vt:lpstr>
      <vt:lpstr>口碑行銷 信賴度最高</vt:lpstr>
      <vt:lpstr>品牌識別 須打破規則  </vt:lpstr>
      <vt:lpstr>PowerPoint 簡報</vt:lpstr>
      <vt:lpstr>精準的品牌識別行銷</vt:lpstr>
      <vt:lpstr>店面就是一種通路 針對櫥窗商品成列的強化</vt:lpstr>
      <vt:lpstr>PowerPoint 簡報</vt:lpstr>
      <vt:lpstr>顧客也是一種通路 忠誠顧客越多時通路拓展的越快  塑造口碑行銷的吸引力</vt:lpstr>
      <vt:lpstr>餐飲品牌行銷的操作是要成為消費者心中的唯一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餐飲業的致勝品牌建立</dc:title>
  <dc:creator>USER</dc:creator>
  <cp:lastModifiedBy>LIN-GO2012</cp:lastModifiedBy>
  <cp:revision>110</cp:revision>
  <dcterms:created xsi:type="dcterms:W3CDTF">2013-07-26T06:34:34Z</dcterms:created>
  <dcterms:modified xsi:type="dcterms:W3CDTF">2013-07-30T23:07:03Z</dcterms:modified>
</cp:coreProperties>
</file>