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63"/>
  </p:notesMasterIdLst>
  <p:sldIdLst>
    <p:sldId id="287" r:id="rId2"/>
    <p:sldId id="289" r:id="rId3"/>
    <p:sldId id="327" r:id="rId4"/>
    <p:sldId id="328" r:id="rId5"/>
    <p:sldId id="294" r:id="rId6"/>
    <p:sldId id="293" r:id="rId7"/>
    <p:sldId id="354" r:id="rId8"/>
    <p:sldId id="352" r:id="rId9"/>
    <p:sldId id="351" r:id="rId10"/>
    <p:sldId id="291" r:id="rId11"/>
    <p:sldId id="329" r:id="rId12"/>
    <p:sldId id="292" r:id="rId13"/>
    <p:sldId id="355" r:id="rId14"/>
    <p:sldId id="336" r:id="rId15"/>
    <p:sldId id="337" r:id="rId16"/>
    <p:sldId id="283" r:id="rId17"/>
    <p:sldId id="330" r:id="rId18"/>
    <p:sldId id="324" r:id="rId19"/>
    <p:sldId id="356" r:id="rId20"/>
    <p:sldId id="357" r:id="rId21"/>
    <p:sldId id="358" r:id="rId22"/>
    <p:sldId id="359" r:id="rId23"/>
    <p:sldId id="360" r:id="rId24"/>
    <p:sldId id="361" r:id="rId25"/>
    <p:sldId id="362" r:id="rId26"/>
    <p:sldId id="363" r:id="rId27"/>
    <p:sldId id="364" r:id="rId28"/>
    <p:sldId id="365" r:id="rId29"/>
    <p:sldId id="366" r:id="rId30"/>
    <p:sldId id="367" r:id="rId31"/>
    <p:sldId id="368" r:id="rId32"/>
    <p:sldId id="369" r:id="rId33"/>
    <p:sldId id="370" r:id="rId34"/>
    <p:sldId id="371" r:id="rId35"/>
    <p:sldId id="372" r:id="rId36"/>
    <p:sldId id="335" r:id="rId37"/>
    <p:sldId id="342" r:id="rId38"/>
    <p:sldId id="305" r:id="rId39"/>
    <p:sldId id="339" r:id="rId40"/>
    <p:sldId id="332" r:id="rId41"/>
    <p:sldId id="302" r:id="rId42"/>
    <p:sldId id="303" r:id="rId43"/>
    <p:sldId id="340" r:id="rId44"/>
    <p:sldId id="341" r:id="rId45"/>
    <p:sldId id="306" r:id="rId46"/>
    <p:sldId id="373" r:id="rId47"/>
    <p:sldId id="374" r:id="rId48"/>
    <p:sldId id="375" r:id="rId49"/>
    <p:sldId id="376" r:id="rId50"/>
    <p:sldId id="377" r:id="rId51"/>
    <p:sldId id="378" r:id="rId52"/>
    <p:sldId id="333" r:id="rId53"/>
    <p:sldId id="347" r:id="rId54"/>
    <p:sldId id="301" r:id="rId55"/>
    <p:sldId id="348" r:id="rId56"/>
    <p:sldId id="349" r:id="rId57"/>
    <p:sldId id="345" r:id="rId58"/>
    <p:sldId id="346" r:id="rId59"/>
    <p:sldId id="334" r:id="rId60"/>
    <p:sldId id="338" r:id="rId61"/>
    <p:sldId id="321" r:id="rId62"/>
  </p:sldIdLst>
  <p:sldSz cx="22860000" cy="12801600"/>
  <p:notesSz cx="6858000" cy="9144000"/>
  <p:custDataLst>
    <p:tags r:id="rId6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D8A5A345-A788-4381-BF6B-BA8F8439053D}">
          <p14:sldIdLst>
            <p14:sldId id="287"/>
            <p14:sldId id="289"/>
            <p14:sldId id="327"/>
            <p14:sldId id="328"/>
            <p14:sldId id="294"/>
            <p14:sldId id="293"/>
            <p14:sldId id="354"/>
            <p14:sldId id="352"/>
            <p14:sldId id="351"/>
            <p14:sldId id="291"/>
            <p14:sldId id="329"/>
            <p14:sldId id="292"/>
            <p14:sldId id="355"/>
            <p14:sldId id="336"/>
            <p14:sldId id="337"/>
            <p14:sldId id="283"/>
            <p14:sldId id="330"/>
            <p14:sldId id="324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35"/>
            <p14:sldId id="342"/>
            <p14:sldId id="305"/>
            <p14:sldId id="339"/>
            <p14:sldId id="332"/>
            <p14:sldId id="302"/>
            <p14:sldId id="303"/>
            <p14:sldId id="340"/>
            <p14:sldId id="341"/>
            <p14:sldId id="306"/>
            <p14:sldId id="373"/>
            <p14:sldId id="374"/>
            <p14:sldId id="375"/>
            <p14:sldId id="376"/>
            <p14:sldId id="377"/>
            <p14:sldId id="378"/>
            <p14:sldId id="333"/>
            <p14:sldId id="347"/>
            <p14:sldId id="301"/>
            <p14:sldId id="348"/>
            <p14:sldId id="349"/>
            <p14:sldId id="345"/>
            <p14:sldId id="346"/>
            <p14:sldId id="334"/>
            <p14:sldId id="338"/>
            <p14:sldId id="32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4032" userDrawn="1">
          <p15:clr>
            <a:srgbClr val="A4A3A4"/>
          </p15:clr>
        </p15:guide>
        <p15:guide id="2" pos="7200" userDrawn="1">
          <p15:clr>
            <a:srgbClr val="A4A3A4"/>
          </p15:clr>
        </p15:guide>
        <p15:guide id="3" orient="horz" pos="1174" userDrawn="1">
          <p15:clr>
            <a:srgbClr val="A4A3A4"/>
          </p15:clr>
        </p15:guide>
        <p15:guide id="4" orient="horz" pos="4599" userDrawn="1">
          <p15:clr>
            <a:srgbClr val="A4A3A4"/>
          </p15:clr>
        </p15:guide>
        <p15:guide id="5" pos="8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6A45"/>
    <a:srgbClr val="009DD9"/>
    <a:srgbClr val="0BBCC5"/>
    <a:srgbClr val="0BC6CF"/>
    <a:srgbClr val="10CF9B"/>
    <a:srgbClr val="0BD0D9"/>
    <a:srgbClr val="0F6FC6"/>
    <a:srgbClr val="02B295"/>
    <a:srgbClr val="037D6A"/>
    <a:srgbClr val="7EC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983" autoAdjust="0"/>
  </p:normalViewPr>
  <p:slideViewPr>
    <p:cSldViewPr snapToGrid="0" showGuides="1">
      <p:cViewPr>
        <p:scale>
          <a:sx n="33" d="100"/>
          <a:sy n="33" d="100"/>
        </p:scale>
        <p:origin x="-438" y="-246"/>
      </p:cViewPr>
      <p:guideLst>
        <p:guide orient="horz" pos="4032"/>
        <p:guide orient="horz" pos="1174"/>
        <p:guide orient="horz" pos="4599"/>
        <p:guide pos="7200"/>
        <p:guide pos="8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47691-FF84-4AAC-A3C9-5B1FF3366ED1}" type="datetimeFigureOut">
              <a:rPr lang="zh-TW" altLang="en-US" smtClean="0"/>
              <a:t>2017/12/2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68300" y="685800"/>
            <a:ext cx="6121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A5553-F033-4FE1-80A9-FAA659E580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9588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A5553-F033-4FE1-80A9-FAA659E5804E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367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需求  成本  便利  溝通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A5553-F033-4FE1-80A9-FAA659E5804E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9637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A5553-F033-4FE1-80A9-FAA659E5804E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7140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A5553-F033-4FE1-80A9-FAA659E5804E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7140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A5553-F033-4FE1-80A9-FAA659E5804E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7140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A5553-F033-4FE1-80A9-FAA659E5804E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7140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A5553-F033-4FE1-80A9-FAA659E5804E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7664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A5553-F033-4FE1-80A9-FAA659E5804E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7140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A5553-F033-4FE1-80A9-FAA659E5804E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5896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A5553-F033-4FE1-80A9-FAA659E5804E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7140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A5553-F033-4FE1-80A9-FAA659E5804E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7140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供應商的議價能力高：提供假髮的廠商可自行生產，在價格方面可壟斷市場，因此議價能力較高</a:t>
            </a:r>
            <a:endParaRPr lang="en-US" altLang="zh-TW" dirty="0" smtClean="0"/>
          </a:p>
          <a:p>
            <a:r>
              <a:rPr lang="zh-TW" altLang="en-US" dirty="0" smtClean="0"/>
              <a:t>消費者的議價能力低：利用會員體制，給予消費者更多優惠方案</a:t>
            </a:r>
            <a:endParaRPr lang="en-US" altLang="zh-TW" dirty="0" smtClean="0"/>
          </a:p>
          <a:p>
            <a:r>
              <a:rPr lang="zh-TW" altLang="en-US" dirty="0" smtClean="0"/>
              <a:t>潛在進入者的威脅高：市場上已有許多類似的租賃平台，假髮供應商方面可自行生產買賣，可開發線上平台即可自行販售，因此存在高威脅的風險</a:t>
            </a:r>
            <a:endParaRPr lang="en-US" altLang="zh-TW" dirty="0" smtClean="0"/>
          </a:p>
          <a:p>
            <a:r>
              <a:rPr lang="zh-TW" altLang="en-US" dirty="0" smtClean="0"/>
              <a:t>替代品的威脅高：網路購物平台眾多，標榜價格低廉，可線上直接購買產品，因此判定替代品的威脅性高</a:t>
            </a:r>
            <a:endParaRPr lang="en-US" altLang="zh-TW" dirty="0" smtClean="0"/>
          </a:p>
          <a:p>
            <a:r>
              <a:rPr lang="zh-TW" altLang="en-US" dirty="0" smtClean="0"/>
              <a:t>同業競爭者的威脅高：國外的品牌商和渠道商擁有足夠的線下優勢和品牌優勢，對於即將導入市場的</a:t>
            </a:r>
            <a:r>
              <a:rPr lang="en-US" altLang="zh-TW" dirty="0" err="1" smtClean="0"/>
              <a:t>HairStyle</a:t>
            </a:r>
            <a:r>
              <a:rPr lang="zh-TW" altLang="en-US" dirty="0" smtClean="0"/>
              <a:t>來說知名度較不高，在同業競爭方面威脅性也較高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A5553-F033-4FE1-80A9-FAA659E5804E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5385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A5553-F033-4FE1-80A9-FAA659E5804E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7140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20240625" y="11744325"/>
            <a:ext cx="2133600" cy="628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ct val="150000"/>
              </a:lnSpc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F4BECE-1B2A-4DC7-BDC6-204BACC55978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9265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 userDrawn="1"/>
        </p:nvGrpSpPr>
        <p:grpSpPr>
          <a:xfrm>
            <a:off x="0" y="0"/>
            <a:ext cx="22860000" cy="12801600"/>
            <a:chOff x="666568" y="1178763"/>
            <a:chExt cx="10328133" cy="463744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8385071" y="1178763"/>
              <a:ext cx="2609630" cy="4637440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68" y="1178763"/>
              <a:ext cx="2609630" cy="4637440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3498" y="1178763"/>
              <a:ext cx="2609630" cy="4637440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851641" y="1178763"/>
              <a:ext cx="2609630" cy="4637440"/>
            </a:xfrm>
            <a:prstGeom prst="rect">
              <a:avLst/>
            </a:prstGeom>
          </p:spPr>
        </p:pic>
      </p:grpSp>
      <p:sp>
        <p:nvSpPr>
          <p:cNvPr id="10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20240625" y="11744325"/>
            <a:ext cx="2133600" cy="628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ct val="150000"/>
              </a:lnSpc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F4BECE-1B2A-4DC7-BDC6-204BACC55978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9542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 userDrawn="1"/>
        </p:nvGrpSpPr>
        <p:grpSpPr>
          <a:xfrm>
            <a:off x="0" y="0"/>
            <a:ext cx="22860000" cy="12801600"/>
            <a:chOff x="666568" y="1178763"/>
            <a:chExt cx="10328133" cy="4637440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8385071" y="1178763"/>
              <a:ext cx="2609630" cy="4637440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68" y="1178763"/>
              <a:ext cx="2609630" cy="4637440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3498" y="1178763"/>
              <a:ext cx="2609630" cy="4637440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851641" y="1178763"/>
              <a:ext cx="2609630" cy="4637440"/>
            </a:xfrm>
            <a:prstGeom prst="rect">
              <a:avLst/>
            </a:prstGeom>
          </p:spPr>
        </p:pic>
      </p:grpSp>
      <p:sp>
        <p:nvSpPr>
          <p:cNvPr id="8" name="圓角矩形 7"/>
          <p:cNvSpPr/>
          <p:nvPr userDrawn="1"/>
        </p:nvSpPr>
        <p:spPr>
          <a:xfrm>
            <a:off x="457200" y="444137"/>
            <a:ext cx="21945600" cy="11913326"/>
          </a:xfrm>
          <a:prstGeom prst="roundRect">
            <a:avLst>
              <a:gd name="adj" fmla="val 28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20240625" y="11744325"/>
            <a:ext cx="2133600" cy="628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ct val="150000"/>
              </a:lnSpc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F4BECE-1B2A-4DC7-BDC6-204BACC55978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63199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20240625" y="11744325"/>
            <a:ext cx="2133600" cy="628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ct val="150000"/>
              </a:lnSpc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F4BECE-1B2A-4DC7-BDC6-204BACC55978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25842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20240625" y="11744325"/>
            <a:ext cx="2133600" cy="628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ct val="150000"/>
              </a:lnSpc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F4BECE-1B2A-4DC7-BDC6-204BACC55978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872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3" r:id="rId2"/>
    <p:sldLayoutId id="2147483677" r:id="rId3"/>
    <p:sldLayoutId id="2147483676" r:id="rId4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1706910" rtl="0" eaLnBrk="1" latinLnBrk="0" hangingPunct="1">
        <a:lnSpc>
          <a:spcPct val="90000"/>
        </a:lnSpc>
        <a:spcBef>
          <a:spcPct val="0"/>
        </a:spcBef>
        <a:buNone/>
        <a:defRPr sz="82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6728" indent="-426728" algn="l" defTabSz="1706910" rtl="0" eaLnBrk="1" latinLnBrk="0" hangingPunct="1">
        <a:lnSpc>
          <a:spcPct val="90000"/>
        </a:lnSpc>
        <a:spcBef>
          <a:spcPts val="1867"/>
        </a:spcBef>
        <a:buFont typeface="Arial" panose="020B0604020202020204" pitchFamily="34" charset="0"/>
        <a:buChar char="•"/>
        <a:defRPr sz="5227" kern="1200">
          <a:solidFill>
            <a:schemeClr val="tx1"/>
          </a:solidFill>
          <a:latin typeface="+mn-lt"/>
          <a:ea typeface="+mn-ea"/>
          <a:cs typeface="+mn-cs"/>
        </a:defRPr>
      </a:lvl1pPr>
      <a:lvl2pPr marL="1280183" indent="-426728" algn="l" defTabSz="1706910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4480" kern="1200">
          <a:solidFill>
            <a:schemeClr val="tx1"/>
          </a:solidFill>
          <a:latin typeface="+mn-lt"/>
          <a:ea typeface="+mn-ea"/>
          <a:cs typeface="+mn-cs"/>
        </a:defRPr>
      </a:lvl2pPr>
      <a:lvl3pPr marL="2133638" indent="-426728" algn="l" defTabSz="1706910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2987093" indent="-426728" algn="l" defTabSz="1706910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4pPr>
      <a:lvl5pPr marL="3840549" indent="-426728" algn="l" defTabSz="1706910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5pPr>
      <a:lvl6pPr marL="4694004" indent="-426728" algn="l" defTabSz="1706910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6pPr>
      <a:lvl7pPr marL="5547459" indent="-426728" algn="l" defTabSz="1706910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7pPr>
      <a:lvl8pPr marL="6400914" indent="-426728" algn="l" defTabSz="1706910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8pPr>
      <a:lvl9pPr marL="7254370" indent="-426728" algn="l" defTabSz="1706910" rtl="0" eaLnBrk="1" latinLnBrk="0" hangingPunct="1">
        <a:lnSpc>
          <a:spcPct val="90000"/>
        </a:lnSpc>
        <a:spcBef>
          <a:spcPts val="933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706910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53455" algn="l" defTabSz="1706910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706910" algn="l" defTabSz="1706910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3pPr>
      <a:lvl4pPr marL="2560366" algn="l" defTabSz="1706910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4pPr>
      <a:lvl5pPr marL="3413821" algn="l" defTabSz="1706910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5pPr>
      <a:lvl6pPr marL="4267276" algn="l" defTabSz="1706910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6pPr>
      <a:lvl7pPr marL="5120731" algn="l" defTabSz="1706910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7pPr>
      <a:lvl8pPr marL="5974187" algn="l" defTabSz="1706910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8pPr>
      <a:lvl9pPr marL="6827642" algn="l" defTabSz="1706910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hairstyle040525.weebly.com/" TargetMode="External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microsoft.com/office/2007/relationships/hdphoto" Target="../media/hdphoto3.wdp"/><Relationship Id="rId5" Type="http://schemas.openxmlformats.org/officeDocument/2006/relationships/image" Target="../media/image48.jpeg"/><Relationship Id="rId10" Type="http://schemas.openxmlformats.org/officeDocument/2006/relationships/image" Target="../media/image11.png"/><Relationship Id="rId4" Type="http://schemas.openxmlformats.org/officeDocument/2006/relationships/image" Target="../media/image47.gif"/><Relationship Id="rId9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22860000" cy="1280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3271838" y="4248149"/>
            <a:ext cx="163163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0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禿頭讓我沒自信，但一頂假髮又好貴</a:t>
            </a:r>
            <a:r>
              <a:rPr lang="en-US" altLang="zh-TW" sz="70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……</a:t>
            </a:r>
            <a:endParaRPr lang="zh-TW" altLang="en-US" sz="70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657725" y="5922525"/>
            <a:ext cx="135445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0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嚴重掉</a:t>
            </a:r>
            <a:r>
              <a:rPr lang="zh-TW" altLang="en-US" sz="70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髮，讓我頭頂毛髮稀疏</a:t>
            </a:r>
            <a:r>
              <a:rPr lang="en-US" altLang="zh-TW" sz="70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……</a:t>
            </a:r>
            <a:endParaRPr lang="zh-TW" altLang="en-US" sz="70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743075" y="7596900"/>
            <a:ext cx="193738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0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我想染燙頭髮，但這樣算一算又要花好多錢</a:t>
            </a:r>
            <a:r>
              <a:rPr lang="en-US" altLang="zh-TW" sz="70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……</a:t>
            </a:r>
            <a:endParaRPr lang="zh-TW" altLang="en-US" sz="70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15086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1739880" y="2424103"/>
            <a:ext cx="3060000" cy="3060000"/>
            <a:chOff x="1601834" y="3041237"/>
            <a:chExt cx="1475836" cy="1476000"/>
          </a:xfrm>
        </p:grpSpPr>
        <p:grpSp>
          <p:nvGrpSpPr>
            <p:cNvPr id="3" name="群組 2"/>
            <p:cNvGrpSpPr/>
            <p:nvPr/>
          </p:nvGrpSpPr>
          <p:grpSpPr>
            <a:xfrm>
              <a:off x="1601834" y="3041237"/>
              <a:ext cx="1475836" cy="1476000"/>
              <a:chOff x="2003580" y="4149080"/>
              <a:chExt cx="1475836" cy="1476000"/>
            </a:xfrm>
          </p:grpSpPr>
          <p:sp>
            <p:nvSpPr>
              <p:cNvPr id="5" name="橢圓 4"/>
              <p:cNvSpPr>
                <a:spLocks noChangeAspect="1"/>
              </p:cNvSpPr>
              <p:nvPr/>
            </p:nvSpPr>
            <p:spPr>
              <a:xfrm>
                <a:off x="2003580" y="4149080"/>
                <a:ext cx="1475836" cy="147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" name="橢圓 5"/>
              <p:cNvSpPr>
                <a:spLocks noChangeAspect="1"/>
              </p:cNvSpPr>
              <p:nvPr/>
            </p:nvSpPr>
            <p:spPr>
              <a:xfrm>
                <a:off x="2057498" y="4203004"/>
                <a:ext cx="1368000" cy="136815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" name="文字方塊 3"/>
            <p:cNvSpPr txBox="1"/>
            <p:nvPr/>
          </p:nvSpPr>
          <p:spPr>
            <a:xfrm>
              <a:off x="1835696" y="3502238"/>
              <a:ext cx="1008112" cy="578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72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省錢</a:t>
              </a: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13802918" y="5598055"/>
            <a:ext cx="3060000" cy="3060000"/>
            <a:chOff x="3465040" y="3025987"/>
            <a:chExt cx="1475836" cy="1476000"/>
          </a:xfrm>
        </p:grpSpPr>
        <p:grpSp>
          <p:nvGrpSpPr>
            <p:cNvPr id="8" name="群組 7"/>
            <p:cNvGrpSpPr/>
            <p:nvPr/>
          </p:nvGrpSpPr>
          <p:grpSpPr>
            <a:xfrm>
              <a:off x="3465040" y="3025987"/>
              <a:ext cx="1475836" cy="1476000"/>
              <a:chOff x="1752132" y="4149080"/>
              <a:chExt cx="1475836" cy="1476000"/>
            </a:xfrm>
          </p:grpSpPr>
          <p:sp>
            <p:nvSpPr>
              <p:cNvPr id="10" name="橢圓 9"/>
              <p:cNvSpPr>
                <a:spLocks noChangeAspect="1"/>
              </p:cNvSpPr>
              <p:nvPr/>
            </p:nvSpPr>
            <p:spPr>
              <a:xfrm>
                <a:off x="1752132" y="4149080"/>
                <a:ext cx="1475836" cy="147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橢圓 10"/>
              <p:cNvSpPr>
                <a:spLocks noChangeAspect="1"/>
              </p:cNvSpPr>
              <p:nvPr/>
            </p:nvSpPr>
            <p:spPr>
              <a:xfrm>
                <a:off x="1806050" y="4203004"/>
                <a:ext cx="1368000" cy="136815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9" name="文字方塊 8"/>
            <p:cNvSpPr txBox="1"/>
            <p:nvPr/>
          </p:nvSpPr>
          <p:spPr>
            <a:xfrm>
              <a:off x="3698902" y="3486989"/>
              <a:ext cx="1008112" cy="534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66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客製</a:t>
              </a: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11851674" y="8658055"/>
            <a:ext cx="3060000" cy="3060000"/>
            <a:chOff x="6009089" y="2987313"/>
            <a:chExt cx="1475836" cy="1476000"/>
          </a:xfrm>
        </p:grpSpPr>
        <p:grpSp>
          <p:nvGrpSpPr>
            <p:cNvPr id="13" name="群組 12"/>
            <p:cNvGrpSpPr/>
            <p:nvPr/>
          </p:nvGrpSpPr>
          <p:grpSpPr>
            <a:xfrm>
              <a:off x="6009089" y="2987313"/>
              <a:ext cx="1475836" cy="1476000"/>
              <a:chOff x="1752132" y="4149080"/>
              <a:chExt cx="1475836" cy="1476000"/>
            </a:xfrm>
          </p:grpSpPr>
          <p:sp>
            <p:nvSpPr>
              <p:cNvPr id="15" name="橢圓 14"/>
              <p:cNvSpPr>
                <a:spLocks noChangeAspect="1"/>
              </p:cNvSpPr>
              <p:nvPr/>
            </p:nvSpPr>
            <p:spPr>
              <a:xfrm>
                <a:off x="1752132" y="4149080"/>
                <a:ext cx="1475836" cy="147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6" name="橢圓 15"/>
              <p:cNvSpPr>
                <a:spLocks noChangeAspect="1"/>
              </p:cNvSpPr>
              <p:nvPr/>
            </p:nvSpPr>
            <p:spPr>
              <a:xfrm>
                <a:off x="1806050" y="4203004"/>
                <a:ext cx="1368000" cy="136815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4" name="文字方塊 13"/>
            <p:cNvSpPr txBox="1"/>
            <p:nvPr/>
          </p:nvSpPr>
          <p:spPr>
            <a:xfrm>
              <a:off x="6063007" y="3448314"/>
              <a:ext cx="1368000" cy="534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66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多</a:t>
              </a:r>
              <a:r>
                <a:rPr lang="zh-TW" altLang="en-US" sz="6600" b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選擇</a:t>
              </a:r>
              <a:endParaRPr lang="zh-TW" altLang="en-US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cxnSp>
        <p:nvCxnSpPr>
          <p:cNvPr id="17" name="直線接點 16"/>
          <p:cNvCxnSpPr/>
          <p:nvPr/>
        </p:nvCxnSpPr>
        <p:spPr>
          <a:xfrm>
            <a:off x="10790719" y="7128055"/>
            <a:ext cx="2733962" cy="0"/>
          </a:xfrm>
          <a:prstGeom prst="line">
            <a:avLst/>
          </a:prstGeom>
          <a:ln w="168275">
            <a:solidFill>
              <a:srgbClr val="E7908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群組 17"/>
          <p:cNvGrpSpPr/>
          <p:nvPr/>
        </p:nvGrpSpPr>
        <p:grpSpPr>
          <a:xfrm>
            <a:off x="5016085" y="4389614"/>
            <a:ext cx="5368200" cy="5476882"/>
            <a:chOff x="-805005" y="2661762"/>
            <a:chExt cx="5368200" cy="5476882"/>
          </a:xfrm>
        </p:grpSpPr>
        <p:sp>
          <p:nvSpPr>
            <p:cNvPr id="19" name="橢圓 18"/>
            <p:cNvSpPr>
              <a:spLocks noChangeAspect="1"/>
            </p:cNvSpPr>
            <p:nvPr/>
          </p:nvSpPr>
          <p:spPr>
            <a:xfrm>
              <a:off x="-752753" y="2661762"/>
              <a:ext cx="5034170" cy="5034170"/>
            </a:xfrm>
            <a:prstGeom prst="ellipse">
              <a:avLst/>
            </a:prstGeom>
            <a:solidFill>
              <a:schemeClr val="bg1"/>
            </a:solidFill>
            <a:ln w="209550">
              <a:solidFill>
                <a:srgbClr val="E79087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-805005" y="4174301"/>
              <a:ext cx="503700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8000" b="1" dirty="0" smtClean="0">
                  <a:solidFill>
                    <a:srgbClr val="8E2143"/>
                  </a:solidFill>
                  <a:latin typeface="微軟正黑體" pitchFamily="34" charset="-120"/>
                  <a:ea typeface="微軟正黑體" pitchFamily="34" charset="-120"/>
                </a:rPr>
                <a:t>假髮租賃</a:t>
              </a:r>
              <a:endParaRPr lang="en-US" altLang="zh-TW" sz="8000" b="1" dirty="0" smtClean="0">
                <a:solidFill>
                  <a:srgbClr val="8E2143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en-US" altLang="zh-TW" sz="8000" b="1" dirty="0" smtClean="0">
                  <a:solidFill>
                    <a:srgbClr val="8E2143"/>
                  </a:solidFill>
                  <a:latin typeface="微軟正黑體" pitchFamily="34" charset="-120"/>
                  <a:ea typeface="微軟正黑體" pitchFamily="34" charset="-120"/>
                </a:rPr>
                <a:t>APP</a:t>
              </a:r>
              <a:endParaRPr lang="zh-TW" altLang="en-US" sz="8000" b="1" dirty="0">
                <a:solidFill>
                  <a:srgbClr val="8E2143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21" name="圖片 20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22683" r="78780">
                          <a14:foregroundMark x1="48537" y1="74146" x2="48537" y2="74146"/>
                          <a14:foregroundMark x1="48293" y1="93659" x2="48293" y2="93659"/>
                          <a14:foregroundMark x1="50976" y1="93659" x2="50976" y2="93659"/>
                          <a14:foregroundMark x1="50488" y1="92683" x2="50488" y2="92683"/>
                          <a14:foregroundMark x1="50000" y1="91463" x2="50000" y2="91463"/>
                          <a14:foregroundMark x1="50000" y1="91463" x2="50000" y2="91463"/>
                          <a14:foregroundMark x1="49268" y1="91220" x2="49268" y2="91220"/>
                          <a14:foregroundMark x1="47073" y1="92683" x2="47073" y2="92683"/>
                          <a14:foregroundMark x1="47073" y1="92683" x2="47073" y2="92683"/>
                          <a14:foregroundMark x1="47073" y1="92683" x2="47073" y2="92683"/>
                          <a14:foregroundMark x1="48293" y1="92439" x2="48293" y2="92439"/>
                          <a14:foregroundMark x1="49756" y1="91951" x2="49756" y2="91951"/>
                          <a14:foregroundMark x1="49756" y1="91951" x2="49756" y2="91951"/>
                          <a14:foregroundMark x1="49756" y1="91951" x2="49756" y2="91951"/>
                          <a14:foregroundMark x1="50488" y1="94634" x2="50488" y2="94634"/>
                          <a14:foregroundMark x1="49024" y1="95366" x2="49024" y2="95366"/>
                          <a14:foregroundMark x1="47073" y1="95854" x2="47073" y2="95854"/>
                          <a14:foregroundMark x1="47073" y1="95854" x2="47073" y2="95854"/>
                          <a14:foregroundMark x1="56829" y1="72195" x2="56829" y2="72195"/>
                          <a14:foregroundMark x1="52683" y1="47805" x2="52683" y2="47805"/>
                          <a14:foregroundMark x1="50488" y1="39024" x2="50488" y2="39024"/>
                          <a14:foregroundMark x1="48780" y1="33171" x2="48780" y2="33171"/>
                          <a14:foregroundMark x1="42195" y1="18293" x2="42195" y2="18293"/>
                          <a14:foregroundMark x1="38780" y1="14634" x2="38780" y2="14634"/>
                          <a14:foregroundMark x1="29268" y1="11463" x2="29268" y2="11463"/>
                          <a14:foregroundMark x1="29512" y1="10976" x2="29512" y2="10976"/>
                          <a14:foregroundMark x1="32927" y1="10976" x2="34146" y2="13902"/>
                          <a14:foregroundMark x1="36829" y1="15122" x2="36829" y2="15122"/>
                          <a14:foregroundMark x1="38293" y1="25610" x2="38293" y2="33415"/>
                          <a14:foregroundMark x1="37561" y1="41220" x2="36341" y2="51463"/>
                          <a14:foregroundMark x1="35854" y1="52927" x2="35122" y2="56341"/>
                          <a14:foregroundMark x1="34634" y1="60732" x2="33902" y2="68537"/>
                          <a14:foregroundMark x1="32683" y1="70488" x2="33171" y2="71707"/>
                          <a14:foregroundMark x1="38049" y1="73659" x2="43415" y2="74390"/>
                          <a14:foregroundMark x1="51951" y1="72195" x2="55610" y2="70000"/>
                          <a14:foregroundMark x1="61951" y1="55122" x2="61707" y2="51220"/>
                          <a14:foregroundMark x1="59268" y1="39756" x2="59756" y2="33659"/>
                          <a14:foregroundMark x1="61463" y1="25122" x2="61951" y2="23659"/>
                          <a14:foregroundMark x1="61951" y1="17073" x2="61951" y2="17073"/>
                          <a14:foregroundMark x1="64878" y1="14634" x2="64878" y2="14634"/>
                          <a14:foregroundMark x1="67805" y1="11463" x2="67805" y2="11463"/>
                          <a14:foregroundMark x1="69024" y1="33659" x2="69024" y2="33659"/>
                          <a14:foregroundMark x1="70244" y1="40244" x2="70244" y2="40244"/>
                          <a14:foregroundMark x1="70732" y1="88780" x2="70732" y2="88780"/>
                          <a14:foregroundMark x1="43902" y1="87317" x2="43902" y2="87317"/>
                          <a14:foregroundMark x1="51220" y1="80244" x2="51220" y2="80244"/>
                          <a14:foregroundMark x1="60244" y1="80488" x2="60244" y2="80488"/>
                          <a14:foregroundMark x1="63171" y1="84634" x2="63171" y2="84634"/>
                          <a14:foregroundMark x1="58049" y1="85854" x2="55854" y2="85122"/>
                          <a14:foregroundMark x1="50000" y1="75366" x2="50000" y2="71707"/>
                          <a14:foregroundMark x1="49268" y1="56585" x2="49268" y2="54390"/>
                          <a14:foregroundMark x1="53659" y1="48293" x2="53659" y2="48293"/>
                          <a14:foregroundMark x1="60000" y1="52683" x2="61220" y2="55366"/>
                          <a14:foregroundMark x1="63902" y1="66341" x2="64634" y2="69268"/>
                          <a14:foregroundMark x1="64878" y1="71951" x2="64878" y2="73171"/>
                          <a14:foregroundMark x1="64878" y1="75366" x2="60976" y2="74146"/>
                          <a14:foregroundMark x1="56829" y1="72195" x2="56829" y2="72195"/>
                          <a14:foregroundMark x1="52439" y1="68293" x2="51951" y2="66829"/>
                          <a14:foregroundMark x1="50244" y1="59756" x2="50244" y2="59756"/>
                          <a14:foregroundMark x1="42195" y1="70976" x2="42195" y2="70976"/>
                          <a14:foregroundMark x1="45366" y1="51707" x2="45366" y2="51707"/>
                          <a14:foregroundMark x1="39512" y1="78049" x2="39512" y2="78049"/>
                          <a14:foregroundMark x1="33415" y1="82683" x2="33415" y2="82683"/>
                          <a14:foregroundMark x1="29024" y1="84634" x2="29024" y2="84634"/>
                          <a14:foregroundMark x1="31707" y1="87317" x2="31707" y2="87317"/>
                          <a14:foregroundMark x1="30000" y1="65610" x2="30000" y2="65610"/>
                          <a14:foregroundMark x1="30976" y1="45610" x2="30976" y2="45610"/>
                          <a14:foregroundMark x1="32439" y1="36829" x2="32439" y2="36829"/>
                          <a14:foregroundMark x1="33659" y1="32439" x2="33659" y2="32439"/>
                          <a14:foregroundMark x1="30244" y1="23659" x2="30244" y2="23659"/>
                          <a14:foregroundMark x1="37805" y1="21707" x2="37805" y2="21707"/>
                          <a14:foregroundMark x1="32195" y1="16829" x2="32195" y2="16829"/>
                          <a14:foregroundMark x1="32927" y1="30976" x2="32927" y2="30976"/>
                          <a14:foregroundMark x1="35610" y1="40000" x2="35610" y2="40000"/>
                          <a14:foregroundMark x1="36098" y1="42439" x2="36098" y2="42439"/>
                          <a14:foregroundMark x1="47317" y1="45122" x2="47317" y2="45122"/>
                          <a14:foregroundMark x1="58780" y1="69512" x2="58780" y2="69512"/>
                          <a14:foregroundMark x1="55366" y1="82195" x2="55366" y2="82195"/>
                          <a14:foregroundMark x1="36585" y1="79512" x2="36585" y2="79512"/>
                          <a14:foregroundMark x1="32439" y1="75854" x2="32439" y2="75854"/>
                          <a14:foregroundMark x1="35610" y1="83415" x2="35610" y2="83415"/>
                          <a14:foregroundMark x1="39268" y1="83659" x2="39268" y2="83659"/>
                          <a14:foregroundMark x1="61707" y1="64390" x2="61707" y2="64390"/>
                          <a14:foregroundMark x1="60488" y1="40244" x2="60488" y2="40244"/>
                          <a14:foregroundMark x1="65854" y1="59512" x2="65854" y2="59512"/>
                          <a14:foregroundMark x1="46098" y1="64390" x2="46098" y2="64390"/>
                          <a14:foregroundMark x1="40976" y1="58293" x2="40976" y2="58293"/>
                          <a14:foregroundMark x1="46829" y1="42927" x2="46829" y2="42927"/>
                          <a14:foregroundMark x1="57561" y1="47805" x2="57561" y2="47805"/>
                          <a14:foregroundMark x1="62683" y1="50976" x2="62683" y2="50976"/>
                          <a14:foregroundMark x1="68293" y1="50732" x2="68293" y2="50732"/>
                          <a14:foregroundMark x1="68780" y1="23171" x2="68780" y2="23171"/>
                          <a14:foregroundMark x1="66829" y1="28293" x2="66829" y2="28293"/>
                          <a14:foregroundMark x1="70976" y1="15854" x2="70976" y2="15854"/>
                          <a14:foregroundMark x1="64878" y1="16098" x2="64878" y2="16098"/>
                          <a14:foregroundMark x1="52683" y1="10488" x2="52683" y2="10488"/>
                          <a14:foregroundMark x1="52195" y1="9024" x2="52195" y2="9024"/>
                          <a14:foregroundMark x1="44146" y1="11707" x2="44146" y2="11707"/>
                          <a14:foregroundMark x1="41463" y1="10732" x2="41463" y2="10732"/>
                          <a14:foregroundMark x1="51707" y1="16585" x2="51707" y2="16585"/>
                          <a14:foregroundMark x1="51463" y1="28293" x2="51463" y2="282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24" r="16239"/>
            <a:stretch/>
          </p:blipFill>
          <p:spPr>
            <a:xfrm rot="517802">
              <a:off x="2948500" y="5621048"/>
              <a:ext cx="1614695" cy="2517596"/>
            </a:xfrm>
            <a:prstGeom prst="rect">
              <a:avLst/>
            </a:prstGeom>
          </p:spPr>
        </p:pic>
      </p:grp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10</a:t>
            </a:fld>
            <a:endParaRPr lang="zh-TW" altLang="en-US" dirty="0"/>
          </a:p>
        </p:txBody>
      </p:sp>
      <p:sp>
        <p:nvSpPr>
          <p:cNvPr id="24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）顧客獲益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3981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4175760" y="230506"/>
            <a:ext cx="14264640" cy="1234058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MH_Entry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6744" y="4552768"/>
            <a:ext cx="8737448" cy="369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200" tIns="0" rIns="0" bIns="0" anchor="ctr" anchorCtr="0">
            <a:no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2000" b="1" dirty="0" smtClean="0">
                <a:solidFill>
                  <a:srgbClr val="323B4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Chapter </a:t>
            </a:r>
            <a:r>
              <a:rPr lang="en-US" altLang="zh-CN" sz="12000" b="1" dirty="0">
                <a:solidFill>
                  <a:srgbClr val="323B4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12000" b="1" dirty="0" smtClean="0">
              <a:solidFill>
                <a:srgbClr val="323B4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0828420" y="4552768"/>
            <a:ext cx="11309685" cy="6597013"/>
          </a:xfrm>
          <a:prstGeom prst="rect">
            <a:avLst/>
          </a:prstGeom>
          <a:noFill/>
          <a:ln w="76200">
            <a:solidFill>
              <a:srgbClr val="C76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22"/>
          </a:p>
        </p:txBody>
      </p:sp>
      <p:sp>
        <p:nvSpPr>
          <p:cNvPr id="4" name="文字方塊 3"/>
          <p:cNvSpPr txBox="1"/>
          <p:nvPr/>
        </p:nvSpPr>
        <p:spPr>
          <a:xfrm>
            <a:off x="11378462" y="4914239"/>
            <a:ext cx="10183680" cy="585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7200" b="1" dirty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zh-TW" altLang="en-US" sz="7200" b="1" dirty="0">
                <a:latin typeface="微軟正黑體" pitchFamily="34" charset="-120"/>
                <a:ea typeface="微軟正黑體" pitchFamily="34" charset="-120"/>
              </a:rPr>
              <a:t>營運模式</a:t>
            </a:r>
            <a:endParaRPr lang="en-US" altLang="zh-TW" sz="72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30000"/>
              </a:lnSpc>
            </a:pP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7200" b="1" dirty="0" smtClean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）營收模式</a:t>
            </a:r>
            <a:endParaRPr lang="en-US" altLang="zh-TW" sz="72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30000"/>
              </a:lnSpc>
            </a:pP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7200" b="1" dirty="0" smtClean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）特殊營收模式</a:t>
            </a:r>
            <a:endParaRPr lang="en-US" altLang="zh-TW" sz="72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30000"/>
              </a:lnSpc>
            </a:pP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7200" b="1" dirty="0" smtClean="0"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）第三方合作</a:t>
            </a:r>
            <a:endParaRPr lang="en-US" altLang="zh-TW" sz="72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828420" y="2303558"/>
            <a:ext cx="11309684" cy="1884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TW" altLang="en-US" sz="8800" b="1" dirty="0">
                <a:solidFill>
                  <a:srgbClr val="C76A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營運模式</a:t>
            </a:r>
            <a:endParaRPr lang="zh-CN" altLang="en-US" sz="8800" b="1" dirty="0">
              <a:solidFill>
                <a:srgbClr val="C76A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72" y="547449"/>
            <a:ext cx="4574296" cy="17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42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3705677" y="6622472"/>
            <a:ext cx="4763111" cy="3517900"/>
            <a:chOff x="1010911" y="3605044"/>
            <a:chExt cx="1987073" cy="1988703"/>
          </a:xfrm>
        </p:grpSpPr>
        <p:cxnSp>
          <p:nvCxnSpPr>
            <p:cNvPr id="3" name="直線單箭頭接點 2"/>
            <p:cNvCxnSpPr/>
            <p:nvPr/>
          </p:nvCxnSpPr>
          <p:spPr>
            <a:xfrm>
              <a:off x="1017984" y="3626765"/>
              <a:ext cx="1980000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4" name="直線接點 3"/>
            <p:cNvCxnSpPr/>
            <p:nvPr/>
          </p:nvCxnSpPr>
          <p:spPr>
            <a:xfrm>
              <a:off x="1010911" y="3605044"/>
              <a:ext cx="0" cy="1988703"/>
            </a:xfrm>
            <a:prstGeom prst="line">
              <a:avLst/>
            </a:prstGeom>
            <a:noFill/>
            <a:ln w="762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5" name="文字方塊 4"/>
          <p:cNvSpPr txBox="1"/>
          <p:nvPr/>
        </p:nvSpPr>
        <p:spPr>
          <a:xfrm>
            <a:off x="9077460" y="2248154"/>
            <a:ext cx="4247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 smtClean="0">
                <a:latin typeface="微軟正黑體" pitchFamily="34" charset="-120"/>
                <a:ea typeface="微軟正黑體" pitchFamily="34" charset="-120"/>
              </a:rPr>
              <a:t>服務用戶</a:t>
            </a:r>
            <a:endParaRPr lang="zh-TW" altLang="en-US" sz="6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313443" y="10824109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 smtClean="0">
                <a:latin typeface="微軟正黑體" pitchFamily="34" charset="-120"/>
                <a:ea typeface="微軟正黑體" pitchFamily="34" charset="-120"/>
              </a:rPr>
              <a:t>流通</a:t>
            </a:r>
            <a:endParaRPr lang="zh-TW" altLang="en-US" sz="6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5536016" y="10824109"/>
            <a:ext cx="65810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 smtClean="0">
                <a:latin typeface="微軟正黑體" pitchFamily="34" charset="-120"/>
                <a:ea typeface="微軟正黑體" pitchFamily="34" charset="-120"/>
              </a:rPr>
              <a:t>洗髮／保養</a:t>
            </a:r>
            <a:r>
              <a:rPr lang="zh-TW" altLang="en-US" sz="6000" b="1" dirty="0">
                <a:latin typeface="微軟正黑體" pitchFamily="34" charset="-120"/>
                <a:ea typeface="微軟正黑體" pitchFamily="34" charset="-120"/>
              </a:rPr>
              <a:t>業者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984018" y="10824109"/>
            <a:ext cx="54772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latin typeface="微軟正黑體" pitchFamily="34" charset="-120"/>
                <a:ea typeface="微軟正黑體" pitchFamily="34" charset="-120"/>
              </a:rPr>
              <a:t>廠商</a:t>
            </a:r>
            <a:r>
              <a:rPr lang="zh-TW" altLang="en-US" sz="6000" b="1" dirty="0" smtClean="0">
                <a:latin typeface="微軟正黑體" pitchFamily="34" charset="-120"/>
                <a:ea typeface="微軟正黑體" pitchFamily="34" charset="-120"/>
              </a:rPr>
              <a:t>／設計</a:t>
            </a:r>
            <a:endParaRPr lang="zh-TW" altLang="en-US" sz="6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4479285" y="7139477"/>
            <a:ext cx="41194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提供第三方服務</a:t>
            </a:r>
            <a:endParaRPr lang="en-US" altLang="zh-TW" sz="44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44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洗髮、保養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2375234" y="3915854"/>
            <a:ext cx="4204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假髮租賃、買賣</a:t>
            </a:r>
            <a:endParaRPr lang="zh-TW" altLang="en-US" sz="44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613198" y="7139477"/>
            <a:ext cx="3047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提供假髮</a:t>
            </a:r>
            <a:endParaRPr lang="zh-TW" altLang="en-US" sz="44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2" name="肘形接點 11"/>
          <p:cNvCxnSpPr/>
          <p:nvPr/>
        </p:nvCxnSpPr>
        <p:spPr>
          <a:xfrm>
            <a:off x="14564465" y="6698673"/>
            <a:ext cx="4714407" cy="3655640"/>
          </a:xfrm>
          <a:prstGeom prst="bentConnector3">
            <a:avLst>
              <a:gd name="adj1" fmla="val 99837"/>
            </a:avLst>
          </a:prstGeom>
          <a:noFill/>
          <a:ln w="762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3" name="肘形接點 12"/>
          <p:cNvCxnSpPr/>
          <p:nvPr/>
        </p:nvCxnSpPr>
        <p:spPr>
          <a:xfrm>
            <a:off x="14564465" y="6234607"/>
            <a:ext cx="5186575" cy="4115514"/>
          </a:xfrm>
          <a:prstGeom prst="bentConnector3">
            <a:avLst>
              <a:gd name="adj1" fmla="val 99868"/>
            </a:avLst>
          </a:prstGeom>
          <a:noFill/>
          <a:ln w="76200" cap="flat" cmpd="sng" algn="ctr">
            <a:solidFill>
              <a:srgbClr val="C00000"/>
            </a:solidFill>
            <a:prstDash val="sysDot"/>
            <a:tailEnd type="arrow"/>
          </a:ln>
          <a:effectLst/>
        </p:spPr>
      </p:cxnSp>
      <p:cxnSp>
        <p:nvCxnSpPr>
          <p:cNvPr id="14" name="肘形接點 13"/>
          <p:cNvCxnSpPr/>
          <p:nvPr/>
        </p:nvCxnSpPr>
        <p:spPr>
          <a:xfrm flipV="1">
            <a:off x="3213463" y="6229028"/>
            <a:ext cx="5275074" cy="4121093"/>
          </a:xfrm>
          <a:prstGeom prst="bentConnector3">
            <a:avLst>
              <a:gd name="adj1" fmla="val -77"/>
            </a:avLst>
          </a:prstGeom>
          <a:noFill/>
          <a:ln w="76200" cap="flat" cmpd="sng" algn="ctr">
            <a:solidFill>
              <a:srgbClr val="C00000"/>
            </a:solidFill>
            <a:prstDash val="sysDot"/>
            <a:tailEnd type="arrow"/>
          </a:ln>
          <a:effectLst/>
        </p:spPr>
      </p:cxnSp>
      <p:cxnSp>
        <p:nvCxnSpPr>
          <p:cNvPr id="15" name="直線單箭頭接點 14"/>
          <p:cNvCxnSpPr/>
          <p:nvPr/>
        </p:nvCxnSpPr>
        <p:spPr>
          <a:xfrm>
            <a:off x="10914055" y="3378300"/>
            <a:ext cx="0" cy="1844551"/>
          </a:xfrm>
          <a:prstGeom prst="straightConnector1">
            <a:avLst/>
          </a:prstGeom>
          <a:noFill/>
          <a:ln w="76200" cap="flat" cmpd="sng" algn="ctr">
            <a:solidFill>
              <a:srgbClr val="C00000"/>
            </a:solidFill>
            <a:prstDash val="sysDot"/>
            <a:tailEnd type="arrow"/>
          </a:ln>
          <a:effectLst/>
        </p:spPr>
      </p:cxnSp>
      <p:cxnSp>
        <p:nvCxnSpPr>
          <p:cNvPr id="16" name="直線單箭頭接點 15"/>
          <p:cNvCxnSpPr/>
          <p:nvPr/>
        </p:nvCxnSpPr>
        <p:spPr>
          <a:xfrm>
            <a:off x="10914055" y="7732122"/>
            <a:ext cx="0" cy="2871801"/>
          </a:xfrm>
          <a:prstGeom prst="straightConnector1">
            <a:avLst/>
          </a:prstGeom>
          <a:noFill/>
          <a:ln w="76200" cap="flat" cmpd="sng" algn="ctr">
            <a:solidFill>
              <a:srgbClr val="C00000"/>
            </a:solidFill>
            <a:prstDash val="sysDot"/>
            <a:tailEnd type="arrow"/>
          </a:ln>
          <a:effectLst/>
        </p:spPr>
      </p:cxnSp>
      <p:sp>
        <p:nvSpPr>
          <p:cNvPr id="17" name="文字方塊 16"/>
          <p:cNvSpPr txBox="1"/>
          <p:nvPr/>
        </p:nvSpPr>
        <p:spPr>
          <a:xfrm>
            <a:off x="2914376" y="5222851"/>
            <a:ext cx="3122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廣告費支付</a:t>
            </a:r>
            <a:endParaRPr lang="zh-TW" altLang="en-US" sz="44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421269" y="9711310"/>
            <a:ext cx="48849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提供假髮廣告平台</a:t>
            </a:r>
            <a:endParaRPr lang="zh-TW" altLang="en-US" sz="44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" t="10463" r="13689" b="15116"/>
          <a:stretch/>
        </p:blipFill>
        <p:spPr>
          <a:xfrm>
            <a:off x="8638436" y="5323526"/>
            <a:ext cx="5583129" cy="1988294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7855380" y="8512882"/>
            <a:ext cx="2705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4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運費支付</a:t>
            </a:r>
            <a:endParaRPr lang="zh-TW" altLang="en-US" sz="44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3705677" y="6640646"/>
            <a:ext cx="4645777" cy="3813238"/>
            <a:chOff x="982083" y="3627200"/>
            <a:chExt cx="1895835" cy="3813238"/>
          </a:xfrm>
        </p:grpSpPr>
        <p:cxnSp>
          <p:nvCxnSpPr>
            <p:cNvPr id="22" name="直線單箭頭接點 21"/>
            <p:cNvCxnSpPr/>
            <p:nvPr/>
          </p:nvCxnSpPr>
          <p:spPr>
            <a:xfrm flipH="1">
              <a:off x="982083" y="3627200"/>
              <a:ext cx="7657" cy="3813238"/>
            </a:xfrm>
            <a:prstGeom prst="straightConnector1">
              <a:avLst/>
            </a:prstGeom>
            <a:noFill/>
            <a:ln w="762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23" name="直線接點 22"/>
            <p:cNvCxnSpPr/>
            <p:nvPr/>
          </p:nvCxnSpPr>
          <p:spPr>
            <a:xfrm>
              <a:off x="989001" y="3645024"/>
              <a:ext cx="1888917" cy="0"/>
            </a:xfrm>
            <a:prstGeom prst="line">
              <a:avLst/>
            </a:prstGeom>
            <a:noFill/>
            <a:ln w="762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24" name="文字方塊 23"/>
          <p:cNvSpPr txBox="1"/>
          <p:nvPr/>
        </p:nvSpPr>
        <p:spPr>
          <a:xfrm>
            <a:off x="16329980" y="5146073"/>
            <a:ext cx="5414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4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洗髮／保養費</a:t>
            </a:r>
            <a:r>
              <a:rPr lang="zh-TW" altLang="en-US" sz="4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支付</a:t>
            </a:r>
            <a:endParaRPr lang="zh-TW" altLang="en-US" sz="44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5882633" y="3915853"/>
            <a:ext cx="433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4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假髮月費支付</a:t>
            </a:r>
            <a:endParaRPr lang="zh-TW" altLang="en-US" sz="44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6" name="直線單箭頭接點 25"/>
          <p:cNvCxnSpPr/>
          <p:nvPr/>
        </p:nvCxnSpPr>
        <p:spPr>
          <a:xfrm>
            <a:off x="11430000" y="7635232"/>
            <a:ext cx="0" cy="2968691"/>
          </a:xfrm>
          <a:prstGeom prst="straightConnector1">
            <a:avLst/>
          </a:prstGeom>
          <a:noFill/>
          <a:ln w="76200" cap="flat" cmpd="sng" algn="ctr">
            <a:solidFill>
              <a:srgbClr val="0070C0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27" name="直線單箭頭接點 26"/>
          <p:cNvCxnSpPr/>
          <p:nvPr/>
        </p:nvCxnSpPr>
        <p:spPr>
          <a:xfrm>
            <a:off x="11430000" y="3378300"/>
            <a:ext cx="0" cy="1844551"/>
          </a:xfrm>
          <a:prstGeom prst="straightConnector1">
            <a:avLst/>
          </a:prstGeom>
          <a:noFill/>
          <a:ln w="76200" cap="flat" cmpd="sng" algn="ctr">
            <a:solidFill>
              <a:srgbClr val="0070C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8" name="文字方塊 27"/>
          <p:cNvSpPr txBox="1"/>
          <p:nvPr/>
        </p:nvSpPr>
        <p:spPr>
          <a:xfrm>
            <a:off x="11932866" y="8512881"/>
            <a:ext cx="2631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假髮運</a:t>
            </a:r>
            <a:r>
              <a:rPr lang="zh-TW" altLang="en-US" sz="44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送</a:t>
            </a:r>
          </a:p>
        </p:txBody>
      </p:sp>
      <p:cxnSp>
        <p:nvCxnSpPr>
          <p:cNvPr id="29" name="肘形接點 28"/>
          <p:cNvCxnSpPr/>
          <p:nvPr/>
        </p:nvCxnSpPr>
        <p:spPr>
          <a:xfrm rot="10800000" flipV="1">
            <a:off x="3189329" y="6224339"/>
            <a:ext cx="5139447" cy="4224858"/>
          </a:xfrm>
          <a:prstGeom prst="bentConnector3">
            <a:avLst>
              <a:gd name="adj1" fmla="val 99881"/>
            </a:avLst>
          </a:prstGeom>
          <a:noFill/>
          <a:ln w="76200" cap="flat" cmpd="sng" algn="ctr">
            <a:solidFill>
              <a:srgbClr val="C00000"/>
            </a:solidFill>
            <a:prstDash val="sysDot"/>
            <a:tailEnd type="arrow"/>
          </a:ln>
          <a:effectLst/>
        </p:spPr>
      </p:cxnSp>
      <p:sp>
        <p:nvSpPr>
          <p:cNvPr id="30" name="文字方塊 29"/>
          <p:cNvSpPr txBox="1"/>
          <p:nvPr/>
        </p:nvSpPr>
        <p:spPr>
          <a:xfrm>
            <a:off x="1872014" y="6928376"/>
            <a:ext cx="861774" cy="29404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假髮費支付</a:t>
            </a:r>
            <a:endParaRPr lang="zh-TW" altLang="en-US" sz="44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12</a:t>
            </a:fld>
            <a:endParaRPr lang="zh-TW" altLang="en-US" dirty="0"/>
          </a:p>
        </p:txBody>
      </p:sp>
      <p:sp>
        <p:nvSpPr>
          <p:cNvPr id="33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）營運模式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1" name="群組 40"/>
          <p:cNvGrpSpPr/>
          <p:nvPr/>
        </p:nvGrpSpPr>
        <p:grpSpPr>
          <a:xfrm>
            <a:off x="16329980" y="787400"/>
            <a:ext cx="5414416" cy="1943185"/>
            <a:chOff x="16329980" y="787400"/>
            <a:chExt cx="5414416" cy="1943185"/>
          </a:xfrm>
        </p:grpSpPr>
        <p:grpSp>
          <p:nvGrpSpPr>
            <p:cNvPr id="39" name="群組 38"/>
            <p:cNvGrpSpPr/>
            <p:nvPr/>
          </p:nvGrpSpPr>
          <p:grpSpPr>
            <a:xfrm>
              <a:off x="16696461" y="1014951"/>
              <a:ext cx="4935454" cy="1538882"/>
              <a:chOff x="15320607" y="1171471"/>
              <a:chExt cx="4935454" cy="1538882"/>
            </a:xfrm>
          </p:grpSpPr>
          <p:cxnSp>
            <p:nvCxnSpPr>
              <p:cNvPr id="34" name="直線接點 33"/>
              <p:cNvCxnSpPr/>
              <p:nvPr/>
            </p:nvCxnSpPr>
            <p:spPr>
              <a:xfrm>
                <a:off x="15320607" y="1556192"/>
                <a:ext cx="2700000" cy="0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/>
              <p:cNvCxnSpPr/>
              <p:nvPr/>
            </p:nvCxnSpPr>
            <p:spPr>
              <a:xfrm>
                <a:off x="15320607" y="2325632"/>
                <a:ext cx="2700000" cy="0"/>
              </a:xfrm>
              <a:prstGeom prst="line">
                <a:avLst/>
              </a:prstGeom>
              <a:ln w="76200">
                <a:solidFill>
                  <a:srgbClr val="C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矩形 36"/>
              <p:cNvSpPr/>
              <p:nvPr/>
            </p:nvSpPr>
            <p:spPr>
              <a:xfrm>
                <a:off x="18378624" y="1171471"/>
                <a:ext cx="187743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4400" b="1" dirty="0">
                    <a:solidFill>
                      <a:srgbClr val="0070C0"/>
                    </a:solidFill>
                    <a:latin typeface="微軟正黑體" pitchFamily="34" charset="-120"/>
                    <a:ea typeface="微軟正黑體" pitchFamily="34" charset="-120"/>
                  </a:rPr>
                  <a:t>資訊流</a:t>
                </a: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8378624" y="1940912"/>
                <a:ext cx="1313180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4400" b="1" dirty="0" smtClean="0">
                    <a:solidFill>
                      <a:srgbClr val="C00000"/>
                    </a:solidFill>
                    <a:latin typeface="微軟正黑體" pitchFamily="34" charset="-120"/>
                    <a:ea typeface="微軟正黑體" pitchFamily="34" charset="-120"/>
                  </a:rPr>
                  <a:t>金流</a:t>
                </a:r>
                <a:endParaRPr lang="zh-TW" altLang="en-US" sz="44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40" name="矩形 39"/>
            <p:cNvSpPr/>
            <p:nvPr/>
          </p:nvSpPr>
          <p:spPr>
            <a:xfrm>
              <a:off x="16329980" y="787400"/>
              <a:ext cx="5414416" cy="19431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10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11496137" y="3770309"/>
            <a:ext cx="5040000" cy="5040000"/>
            <a:chOff x="1847134" y="1741475"/>
            <a:chExt cx="5040000" cy="5040000"/>
          </a:xfrm>
        </p:grpSpPr>
        <p:sp>
          <p:nvSpPr>
            <p:cNvPr id="4" name="椭圆 4"/>
            <p:cNvSpPr>
              <a:spLocks noChangeAspect="1"/>
            </p:cNvSpPr>
            <p:nvPr/>
          </p:nvSpPr>
          <p:spPr>
            <a:xfrm>
              <a:off x="1847134" y="1741475"/>
              <a:ext cx="5040000" cy="50400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2415303" y="2720339"/>
              <a:ext cx="39036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72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金卡會員</a:t>
              </a:r>
              <a:endParaRPr lang="zh-TW" altLang="en-US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6" name="群組 5"/>
            <p:cNvGrpSpPr/>
            <p:nvPr/>
          </p:nvGrpSpPr>
          <p:grpSpPr>
            <a:xfrm rot="457973">
              <a:off x="3211159" y="4317672"/>
              <a:ext cx="2311950" cy="1460117"/>
              <a:chOff x="3139490" y="4317672"/>
              <a:chExt cx="2311950" cy="146011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" name="圓角矩形 6"/>
              <p:cNvSpPr/>
              <p:nvPr/>
            </p:nvSpPr>
            <p:spPr>
              <a:xfrm>
                <a:off x="3147415" y="4317672"/>
                <a:ext cx="2304025" cy="1460117"/>
              </a:xfrm>
              <a:prstGeom prst="roundRect">
                <a:avLst>
                  <a:gd name="adj" fmla="val 631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3139490" y="4599795"/>
                <a:ext cx="2304000" cy="28358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13</a:t>
            </a:fld>
            <a:endParaRPr lang="zh-TW" altLang="en-US" dirty="0"/>
          </a:p>
        </p:txBody>
      </p:sp>
      <p:grpSp>
        <p:nvGrpSpPr>
          <p:cNvPr id="9" name="群組 8"/>
          <p:cNvGrpSpPr/>
          <p:nvPr/>
        </p:nvGrpSpPr>
        <p:grpSpPr>
          <a:xfrm>
            <a:off x="7127957" y="1726748"/>
            <a:ext cx="4680000" cy="4680000"/>
            <a:chOff x="9090000" y="5384475"/>
            <a:chExt cx="4680000" cy="4680000"/>
          </a:xfrm>
        </p:grpSpPr>
        <p:sp>
          <p:nvSpPr>
            <p:cNvPr id="10" name="椭圆 6"/>
            <p:cNvSpPr>
              <a:spLocks noChangeAspect="1"/>
            </p:cNvSpPr>
            <p:nvPr/>
          </p:nvSpPr>
          <p:spPr>
            <a:xfrm>
              <a:off x="9090000" y="5384475"/>
              <a:ext cx="4680000" cy="4680000"/>
            </a:xfrm>
            <a:prstGeom prst="ellipse">
              <a:avLst/>
            </a:prstGeom>
            <a:solidFill>
              <a:srgbClr val="D69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9966960" y="7783404"/>
              <a:ext cx="2926080" cy="1226820"/>
              <a:chOff x="10119360" y="7978140"/>
              <a:chExt cx="2926080" cy="122682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梯形 12"/>
              <p:cNvSpPr/>
              <p:nvPr/>
            </p:nvSpPr>
            <p:spPr>
              <a:xfrm>
                <a:off x="10858500" y="7978140"/>
                <a:ext cx="1463040" cy="594360"/>
              </a:xfrm>
              <a:prstGeom prst="trapezoid">
                <a:avLst>
                  <a:gd name="adj" fmla="val 5576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" name="梯形 13"/>
              <p:cNvSpPr/>
              <p:nvPr/>
            </p:nvSpPr>
            <p:spPr>
              <a:xfrm>
                <a:off x="10119360" y="8610600"/>
                <a:ext cx="1463040" cy="594360"/>
              </a:xfrm>
              <a:prstGeom prst="trapezoid">
                <a:avLst>
                  <a:gd name="adj" fmla="val 5961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" name="梯形 14"/>
              <p:cNvSpPr/>
              <p:nvPr/>
            </p:nvSpPr>
            <p:spPr>
              <a:xfrm>
                <a:off x="11582400" y="8610600"/>
                <a:ext cx="1463040" cy="594360"/>
              </a:xfrm>
              <a:prstGeom prst="trapezoid">
                <a:avLst>
                  <a:gd name="adj" fmla="val 5961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2" name="文字方塊 11"/>
            <p:cNvSpPr txBox="1"/>
            <p:nvPr/>
          </p:nvSpPr>
          <p:spPr>
            <a:xfrm>
              <a:off x="9374175" y="6371865"/>
              <a:ext cx="41116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72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白金會員</a:t>
              </a:r>
              <a:endParaRPr lang="zh-TW" altLang="en-US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6872132" y="6624760"/>
            <a:ext cx="5400000" cy="5400000"/>
            <a:chOff x="15887025" y="1458000"/>
            <a:chExt cx="5400000" cy="5400000"/>
          </a:xfrm>
        </p:grpSpPr>
        <p:sp>
          <p:nvSpPr>
            <p:cNvPr id="17" name="椭圆 8"/>
            <p:cNvSpPr>
              <a:spLocks noChangeAspect="1"/>
            </p:cNvSpPr>
            <p:nvPr/>
          </p:nvSpPr>
          <p:spPr>
            <a:xfrm>
              <a:off x="15887025" y="1458000"/>
              <a:ext cx="5400000" cy="5400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圖片 17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272636"/>
                </a:clrFrom>
                <a:clrTo>
                  <a:srgbClr val="27263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43" t="23072" r="16352" b="15230"/>
            <a:stretch/>
          </p:blipFill>
          <p:spPr>
            <a:xfrm>
              <a:off x="17437157" y="4091960"/>
              <a:ext cx="2299736" cy="20616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字方塊 18"/>
            <p:cNvSpPr txBox="1"/>
            <p:nvPr/>
          </p:nvSpPr>
          <p:spPr>
            <a:xfrm>
              <a:off x="16351200" y="2720339"/>
              <a:ext cx="44716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72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鑽石</a:t>
              </a:r>
              <a:r>
                <a:rPr lang="zh-TW" altLang="en-US" sz="72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會員</a:t>
              </a:r>
              <a:endParaRPr lang="zh-TW" altLang="en-US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0" name="文字方塊 19"/>
          <p:cNvSpPr txBox="1"/>
          <p:nvPr/>
        </p:nvSpPr>
        <p:spPr>
          <a:xfrm>
            <a:off x="16900807" y="4540930"/>
            <a:ext cx="54860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0" b="1" dirty="0" smtClean="0">
                <a:solidFill>
                  <a:srgbClr val="C00000"/>
                </a:solidFill>
              </a:rPr>
              <a:t>$399</a:t>
            </a:r>
            <a:r>
              <a:rPr lang="zh-TW" altLang="en-US" sz="8000" dirty="0" smtClean="0"/>
              <a:t>／月</a:t>
            </a:r>
            <a:endParaRPr lang="en-US" altLang="zh-TW" sz="8000" dirty="0" smtClean="0"/>
          </a:p>
          <a:p>
            <a:pPr algn="ctr"/>
            <a:r>
              <a:rPr lang="en-US" altLang="zh-TW" sz="8000" dirty="0" smtClean="0"/>
              <a:t>2</a:t>
            </a:r>
            <a:r>
              <a:rPr lang="zh-TW" altLang="en-US" sz="8000" dirty="0" smtClean="0"/>
              <a:t>頂</a:t>
            </a:r>
            <a:endParaRPr lang="zh-TW" altLang="en-US" sz="8000" dirty="0"/>
          </a:p>
        </p:txBody>
      </p:sp>
      <p:sp>
        <p:nvSpPr>
          <p:cNvPr id="21" name="等腰三角形 20"/>
          <p:cNvSpPr/>
          <p:nvPr/>
        </p:nvSpPr>
        <p:spPr>
          <a:xfrm rot="5400000">
            <a:off x="16761689" y="6030344"/>
            <a:ext cx="1018903" cy="897424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等腰三角形 21"/>
          <p:cNvSpPr/>
          <p:nvPr/>
        </p:nvSpPr>
        <p:spPr>
          <a:xfrm rot="16200000" flipH="1">
            <a:off x="5905613" y="3486946"/>
            <a:ext cx="1018903" cy="897424"/>
          </a:xfrm>
          <a:prstGeom prst="triangle">
            <a:avLst/>
          </a:prstGeom>
          <a:solidFill>
            <a:srgbClr val="D69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1078189" y="2522857"/>
            <a:ext cx="5213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0" b="1" dirty="0" smtClean="0">
                <a:solidFill>
                  <a:srgbClr val="C00000"/>
                </a:solidFill>
              </a:rPr>
              <a:t>$799</a:t>
            </a:r>
            <a:r>
              <a:rPr lang="zh-TW" altLang="en-US" sz="8000" dirty="0" smtClean="0"/>
              <a:t>／月</a:t>
            </a:r>
            <a:endParaRPr lang="en-US" altLang="zh-TW" sz="8000" dirty="0" smtClean="0"/>
          </a:p>
          <a:p>
            <a:pPr algn="ctr"/>
            <a:r>
              <a:rPr lang="en-US" altLang="zh-TW" sz="8000" dirty="0" smtClean="0"/>
              <a:t>5</a:t>
            </a:r>
            <a:r>
              <a:rPr lang="zh-TW" altLang="en-US" sz="8000" dirty="0" smtClean="0"/>
              <a:t>頂</a:t>
            </a:r>
            <a:endParaRPr lang="zh-TW" altLang="en-US" sz="8000" dirty="0"/>
          </a:p>
        </p:txBody>
      </p:sp>
      <p:sp>
        <p:nvSpPr>
          <p:cNvPr id="24" name="等腰三角形 23"/>
          <p:cNvSpPr/>
          <p:nvPr/>
        </p:nvSpPr>
        <p:spPr>
          <a:xfrm rot="16200000" flipH="1">
            <a:off x="5735304" y="9385500"/>
            <a:ext cx="1018903" cy="897424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標題 1"/>
          <p:cNvSpPr txBox="1">
            <a:spLocks/>
          </p:cNvSpPr>
          <p:nvPr/>
        </p:nvSpPr>
        <p:spPr>
          <a:xfrm>
            <a:off x="12291484" y="1052046"/>
            <a:ext cx="7244120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）營收模式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797510" y="7951197"/>
            <a:ext cx="57444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0" b="1" dirty="0" smtClean="0">
                <a:solidFill>
                  <a:srgbClr val="C00000"/>
                </a:solidFill>
              </a:rPr>
              <a:t>$1000</a:t>
            </a:r>
            <a:r>
              <a:rPr lang="zh-TW" altLang="en-US" sz="8000" dirty="0" smtClean="0"/>
              <a:t>／月</a:t>
            </a:r>
            <a:endParaRPr lang="en-US" altLang="zh-TW" sz="8000" dirty="0" smtClean="0"/>
          </a:p>
          <a:p>
            <a:pPr algn="ctr"/>
            <a:r>
              <a:rPr lang="en-US" altLang="zh-TW" sz="8000" dirty="0" smtClean="0"/>
              <a:t>8</a:t>
            </a:r>
            <a:r>
              <a:rPr lang="zh-TW" altLang="en-US" sz="8000" dirty="0" smtClean="0"/>
              <a:t>頂</a:t>
            </a:r>
            <a:endParaRPr lang="zh-TW" altLang="en-US" sz="8000" dirty="0"/>
          </a:p>
        </p:txBody>
      </p:sp>
    </p:spTree>
    <p:extLst>
      <p:ext uri="{BB962C8B-B14F-4D97-AF65-F5344CB8AC3E}">
        <p14:creationId xmlns:p14="http://schemas.microsoft.com/office/powerpoint/2010/main" val="788193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14</a:t>
            </a:fld>
            <a:endParaRPr lang="zh-TW" altLang="en-US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）特殊營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收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模式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向右箭號 26"/>
          <p:cNvSpPr/>
          <p:nvPr/>
        </p:nvSpPr>
        <p:spPr>
          <a:xfrm flipH="1">
            <a:off x="8425542" y="8228102"/>
            <a:ext cx="6466114" cy="1473134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向右箭號 27"/>
          <p:cNvSpPr/>
          <p:nvPr/>
        </p:nvSpPr>
        <p:spPr>
          <a:xfrm>
            <a:off x="8425542" y="5635370"/>
            <a:ext cx="6466114" cy="147313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5" name="群組 34"/>
          <p:cNvGrpSpPr/>
          <p:nvPr/>
        </p:nvGrpSpPr>
        <p:grpSpPr>
          <a:xfrm>
            <a:off x="1989859" y="5115902"/>
            <a:ext cx="5402986" cy="5192543"/>
            <a:chOff x="1761260" y="5115902"/>
            <a:chExt cx="5402986" cy="5192543"/>
          </a:xfrm>
        </p:grpSpPr>
        <p:grpSp>
          <p:nvGrpSpPr>
            <p:cNvPr id="5" name="Group 67"/>
            <p:cNvGrpSpPr>
              <a:grpSpLocks noChangeAspect="1"/>
            </p:cNvGrpSpPr>
            <p:nvPr/>
          </p:nvGrpSpPr>
          <p:grpSpPr bwMode="auto">
            <a:xfrm>
              <a:off x="1761260" y="5115902"/>
              <a:ext cx="5402986" cy="3997502"/>
              <a:chOff x="6149" y="2123"/>
              <a:chExt cx="765" cy="566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9" name="Freeform 68"/>
              <p:cNvSpPr>
                <a:spLocks/>
              </p:cNvSpPr>
              <p:nvPr/>
            </p:nvSpPr>
            <p:spPr bwMode="auto">
              <a:xfrm>
                <a:off x="6281" y="2401"/>
                <a:ext cx="501" cy="288"/>
              </a:xfrm>
              <a:custGeom>
                <a:avLst/>
                <a:gdLst>
                  <a:gd name="T0" fmla="*/ 485 w 524"/>
                  <a:gd name="T1" fmla="*/ 56 h 300"/>
                  <a:gd name="T2" fmla="*/ 473 w 524"/>
                  <a:gd name="T3" fmla="*/ 36 h 300"/>
                  <a:gd name="T4" fmla="*/ 450 w 524"/>
                  <a:gd name="T5" fmla="*/ 26 h 300"/>
                  <a:gd name="T6" fmla="*/ 318 w 524"/>
                  <a:gd name="T7" fmla="*/ 0 h 300"/>
                  <a:gd name="T8" fmla="*/ 356 w 524"/>
                  <a:gd name="T9" fmla="*/ 25 h 300"/>
                  <a:gd name="T10" fmla="*/ 296 w 524"/>
                  <a:gd name="T11" fmla="*/ 215 h 300"/>
                  <a:gd name="T12" fmla="*/ 262 w 524"/>
                  <a:gd name="T13" fmla="*/ 74 h 300"/>
                  <a:gd name="T14" fmla="*/ 228 w 524"/>
                  <a:gd name="T15" fmla="*/ 215 h 300"/>
                  <a:gd name="T16" fmla="*/ 168 w 524"/>
                  <a:gd name="T17" fmla="*/ 25 h 300"/>
                  <a:gd name="T18" fmla="*/ 206 w 524"/>
                  <a:gd name="T19" fmla="*/ 0 h 300"/>
                  <a:gd name="T20" fmla="*/ 74 w 524"/>
                  <a:gd name="T21" fmla="*/ 26 h 300"/>
                  <a:gd name="T22" fmla="*/ 51 w 524"/>
                  <a:gd name="T23" fmla="*/ 36 h 300"/>
                  <a:gd name="T24" fmla="*/ 39 w 524"/>
                  <a:gd name="T25" fmla="*/ 56 h 300"/>
                  <a:gd name="T26" fmla="*/ 0 w 524"/>
                  <a:gd name="T27" fmla="*/ 228 h 300"/>
                  <a:gd name="T28" fmla="*/ 73 w 524"/>
                  <a:gd name="T29" fmla="*/ 254 h 300"/>
                  <a:gd name="T30" fmla="*/ 249 w 524"/>
                  <a:gd name="T31" fmla="*/ 300 h 300"/>
                  <a:gd name="T32" fmla="*/ 262 w 524"/>
                  <a:gd name="T33" fmla="*/ 300 h 300"/>
                  <a:gd name="T34" fmla="*/ 275 w 524"/>
                  <a:gd name="T35" fmla="*/ 300 h 300"/>
                  <a:gd name="T36" fmla="*/ 451 w 524"/>
                  <a:gd name="T37" fmla="*/ 254 h 300"/>
                  <a:gd name="T38" fmla="*/ 524 w 524"/>
                  <a:gd name="T39" fmla="*/ 228 h 300"/>
                  <a:gd name="T40" fmla="*/ 485 w 524"/>
                  <a:gd name="T41" fmla="*/ 56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24" h="300">
                    <a:moveTo>
                      <a:pt x="485" y="56"/>
                    </a:moveTo>
                    <a:cubicBezTo>
                      <a:pt x="484" y="48"/>
                      <a:pt x="479" y="41"/>
                      <a:pt x="473" y="36"/>
                    </a:cubicBezTo>
                    <a:cubicBezTo>
                      <a:pt x="467" y="30"/>
                      <a:pt x="459" y="27"/>
                      <a:pt x="450" y="26"/>
                    </a:cubicBezTo>
                    <a:cubicBezTo>
                      <a:pt x="318" y="0"/>
                      <a:pt x="318" y="0"/>
                      <a:pt x="318" y="0"/>
                    </a:cubicBezTo>
                    <a:cubicBezTo>
                      <a:pt x="356" y="25"/>
                      <a:pt x="356" y="25"/>
                      <a:pt x="356" y="25"/>
                    </a:cubicBezTo>
                    <a:cubicBezTo>
                      <a:pt x="296" y="215"/>
                      <a:pt x="296" y="215"/>
                      <a:pt x="296" y="215"/>
                    </a:cubicBezTo>
                    <a:cubicBezTo>
                      <a:pt x="262" y="74"/>
                      <a:pt x="262" y="74"/>
                      <a:pt x="262" y="74"/>
                    </a:cubicBezTo>
                    <a:cubicBezTo>
                      <a:pt x="228" y="215"/>
                      <a:pt x="228" y="215"/>
                      <a:pt x="228" y="215"/>
                    </a:cubicBezTo>
                    <a:cubicBezTo>
                      <a:pt x="168" y="25"/>
                      <a:pt x="168" y="25"/>
                      <a:pt x="168" y="25"/>
                    </a:cubicBezTo>
                    <a:cubicBezTo>
                      <a:pt x="206" y="0"/>
                      <a:pt x="206" y="0"/>
                      <a:pt x="206" y="0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65" y="27"/>
                      <a:pt x="57" y="30"/>
                      <a:pt x="51" y="36"/>
                    </a:cubicBezTo>
                    <a:cubicBezTo>
                      <a:pt x="45" y="41"/>
                      <a:pt x="40" y="48"/>
                      <a:pt x="39" y="56"/>
                    </a:cubicBezTo>
                    <a:cubicBezTo>
                      <a:pt x="0" y="228"/>
                      <a:pt x="0" y="228"/>
                      <a:pt x="0" y="228"/>
                    </a:cubicBezTo>
                    <a:cubicBezTo>
                      <a:pt x="73" y="254"/>
                      <a:pt x="73" y="254"/>
                      <a:pt x="73" y="254"/>
                    </a:cubicBezTo>
                    <a:cubicBezTo>
                      <a:pt x="98" y="279"/>
                      <a:pt x="167" y="298"/>
                      <a:pt x="249" y="300"/>
                    </a:cubicBezTo>
                    <a:cubicBezTo>
                      <a:pt x="262" y="300"/>
                      <a:pt x="262" y="300"/>
                      <a:pt x="262" y="300"/>
                    </a:cubicBezTo>
                    <a:cubicBezTo>
                      <a:pt x="275" y="300"/>
                      <a:pt x="275" y="300"/>
                      <a:pt x="275" y="300"/>
                    </a:cubicBezTo>
                    <a:cubicBezTo>
                      <a:pt x="357" y="298"/>
                      <a:pt x="426" y="279"/>
                      <a:pt x="451" y="254"/>
                    </a:cubicBezTo>
                    <a:cubicBezTo>
                      <a:pt x="524" y="228"/>
                      <a:pt x="524" y="228"/>
                      <a:pt x="524" y="228"/>
                    </a:cubicBezTo>
                    <a:lnTo>
                      <a:pt x="485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" name="Freeform 69"/>
              <p:cNvSpPr>
                <a:spLocks/>
              </p:cNvSpPr>
              <p:nvPr/>
            </p:nvSpPr>
            <p:spPr bwMode="auto">
              <a:xfrm>
                <a:off x="6503" y="2419"/>
                <a:ext cx="57" cy="53"/>
              </a:xfrm>
              <a:custGeom>
                <a:avLst/>
                <a:gdLst>
                  <a:gd name="T0" fmla="*/ 29 w 57"/>
                  <a:gd name="T1" fmla="*/ 0 h 53"/>
                  <a:gd name="T2" fmla="*/ 0 w 57"/>
                  <a:gd name="T3" fmla="*/ 11 h 53"/>
                  <a:gd name="T4" fmla="*/ 29 w 57"/>
                  <a:gd name="T5" fmla="*/ 53 h 53"/>
                  <a:gd name="T6" fmla="*/ 57 w 57"/>
                  <a:gd name="T7" fmla="*/ 11 h 53"/>
                  <a:gd name="T8" fmla="*/ 29 w 57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3">
                    <a:moveTo>
                      <a:pt x="29" y="0"/>
                    </a:moveTo>
                    <a:lnTo>
                      <a:pt x="0" y="11"/>
                    </a:lnTo>
                    <a:lnTo>
                      <a:pt x="29" y="53"/>
                    </a:lnTo>
                    <a:lnTo>
                      <a:pt x="57" y="11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Freeform 70"/>
              <p:cNvSpPr>
                <a:spLocks/>
              </p:cNvSpPr>
              <p:nvPr/>
            </p:nvSpPr>
            <p:spPr bwMode="auto">
              <a:xfrm>
                <a:off x="6410" y="2123"/>
                <a:ext cx="243" cy="292"/>
              </a:xfrm>
              <a:custGeom>
                <a:avLst/>
                <a:gdLst>
                  <a:gd name="T0" fmla="*/ 240 w 254"/>
                  <a:gd name="T1" fmla="*/ 140 h 304"/>
                  <a:gd name="T2" fmla="*/ 127 w 254"/>
                  <a:gd name="T3" fmla="*/ 0 h 304"/>
                  <a:gd name="T4" fmla="*/ 14 w 254"/>
                  <a:gd name="T5" fmla="*/ 140 h 304"/>
                  <a:gd name="T6" fmla="*/ 8 w 254"/>
                  <a:gd name="T7" fmla="*/ 177 h 304"/>
                  <a:gd name="T8" fmla="*/ 26 w 254"/>
                  <a:gd name="T9" fmla="*/ 202 h 304"/>
                  <a:gd name="T10" fmla="*/ 127 w 254"/>
                  <a:gd name="T11" fmla="*/ 304 h 304"/>
                  <a:gd name="T12" fmla="*/ 228 w 254"/>
                  <a:gd name="T13" fmla="*/ 202 h 304"/>
                  <a:gd name="T14" fmla="*/ 246 w 254"/>
                  <a:gd name="T15" fmla="*/ 177 h 304"/>
                  <a:gd name="T16" fmla="*/ 240 w 254"/>
                  <a:gd name="T17" fmla="*/ 14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4" h="304">
                    <a:moveTo>
                      <a:pt x="240" y="140"/>
                    </a:moveTo>
                    <a:cubicBezTo>
                      <a:pt x="240" y="61"/>
                      <a:pt x="208" y="0"/>
                      <a:pt x="127" y="0"/>
                    </a:cubicBezTo>
                    <a:cubicBezTo>
                      <a:pt x="46" y="0"/>
                      <a:pt x="14" y="62"/>
                      <a:pt x="14" y="140"/>
                    </a:cubicBezTo>
                    <a:cubicBezTo>
                      <a:pt x="5" y="144"/>
                      <a:pt x="0" y="154"/>
                      <a:pt x="8" y="177"/>
                    </a:cubicBezTo>
                    <a:cubicBezTo>
                      <a:pt x="12" y="188"/>
                      <a:pt x="20" y="197"/>
                      <a:pt x="26" y="202"/>
                    </a:cubicBezTo>
                    <a:cubicBezTo>
                      <a:pt x="49" y="260"/>
                      <a:pt x="94" y="304"/>
                      <a:pt x="127" y="304"/>
                    </a:cubicBezTo>
                    <a:cubicBezTo>
                      <a:pt x="160" y="304"/>
                      <a:pt x="205" y="260"/>
                      <a:pt x="228" y="202"/>
                    </a:cubicBezTo>
                    <a:cubicBezTo>
                      <a:pt x="234" y="197"/>
                      <a:pt x="242" y="188"/>
                      <a:pt x="246" y="177"/>
                    </a:cubicBezTo>
                    <a:cubicBezTo>
                      <a:pt x="254" y="154"/>
                      <a:pt x="249" y="144"/>
                      <a:pt x="240" y="1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Freeform 71"/>
              <p:cNvSpPr>
                <a:spLocks noEditPoints="1"/>
              </p:cNvSpPr>
              <p:nvPr/>
            </p:nvSpPr>
            <p:spPr bwMode="auto">
              <a:xfrm>
                <a:off x="6149" y="2218"/>
                <a:ext cx="765" cy="365"/>
              </a:xfrm>
              <a:custGeom>
                <a:avLst/>
                <a:gdLst>
                  <a:gd name="T0" fmla="*/ 128 w 800"/>
                  <a:gd name="T1" fmla="*/ 380 h 380"/>
                  <a:gd name="T2" fmla="*/ 48 w 800"/>
                  <a:gd name="T3" fmla="*/ 352 h 380"/>
                  <a:gd name="T4" fmla="*/ 0 w 800"/>
                  <a:gd name="T5" fmla="*/ 336 h 380"/>
                  <a:gd name="T6" fmla="*/ 25 w 800"/>
                  <a:gd name="T7" fmla="*/ 224 h 380"/>
                  <a:gd name="T8" fmla="*/ 33 w 800"/>
                  <a:gd name="T9" fmla="*/ 211 h 380"/>
                  <a:gd name="T10" fmla="*/ 48 w 800"/>
                  <a:gd name="T11" fmla="*/ 204 h 380"/>
                  <a:gd name="T12" fmla="*/ 141 w 800"/>
                  <a:gd name="T13" fmla="*/ 183 h 380"/>
                  <a:gd name="T14" fmla="*/ 105 w 800"/>
                  <a:gd name="T15" fmla="*/ 131 h 380"/>
                  <a:gd name="T16" fmla="*/ 93 w 800"/>
                  <a:gd name="T17" fmla="*/ 114 h 380"/>
                  <a:gd name="T18" fmla="*/ 97 w 800"/>
                  <a:gd name="T19" fmla="*/ 90 h 380"/>
                  <a:gd name="T20" fmla="*/ 170 w 800"/>
                  <a:gd name="T21" fmla="*/ 0 h 380"/>
                  <a:gd name="T22" fmla="*/ 170 w 800"/>
                  <a:gd name="T23" fmla="*/ 0 h 380"/>
                  <a:gd name="T24" fmla="*/ 244 w 800"/>
                  <a:gd name="T25" fmla="*/ 90 h 380"/>
                  <a:gd name="T26" fmla="*/ 247 w 800"/>
                  <a:gd name="T27" fmla="*/ 114 h 380"/>
                  <a:gd name="T28" fmla="*/ 236 w 800"/>
                  <a:gd name="T29" fmla="*/ 131 h 380"/>
                  <a:gd name="T30" fmla="*/ 199 w 800"/>
                  <a:gd name="T31" fmla="*/ 183 h 380"/>
                  <a:gd name="T32" fmla="*/ 240 w 800"/>
                  <a:gd name="T33" fmla="*/ 192 h 380"/>
                  <a:gd name="T34" fmla="*/ 209 w 800"/>
                  <a:gd name="T35" fmla="*/ 199 h 380"/>
                  <a:gd name="T36" fmla="*/ 177 w 800"/>
                  <a:gd name="T37" fmla="*/ 213 h 380"/>
                  <a:gd name="T38" fmla="*/ 159 w 800"/>
                  <a:gd name="T39" fmla="*/ 243 h 380"/>
                  <a:gd name="T40" fmla="*/ 128 w 800"/>
                  <a:gd name="T41" fmla="*/ 380 h 380"/>
                  <a:gd name="T42" fmla="*/ 775 w 800"/>
                  <a:gd name="T43" fmla="*/ 224 h 380"/>
                  <a:gd name="T44" fmla="*/ 767 w 800"/>
                  <a:gd name="T45" fmla="*/ 211 h 380"/>
                  <a:gd name="T46" fmla="*/ 752 w 800"/>
                  <a:gd name="T47" fmla="*/ 204 h 380"/>
                  <a:gd name="T48" fmla="*/ 659 w 800"/>
                  <a:gd name="T49" fmla="*/ 183 h 380"/>
                  <a:gd name="T50" fmla="*/ 695 w 800"/>
                  <a:gd name="T51" fmla="*/ 131 h 380"/>
                  <a:gd name="T52" fmla="*/ 707 w 800"/>
                  <a:gd name="T53" fmla="*/ 114 h 380"/>
                  <a:gd name="T54" fmla="*/ 703 w 800"/>
                  <a:gd name="T55" fmla="*/ 90 h 380"/>
                  <a:gd name="T56" fmla="*/ 630 w 800"/>
                  <a:gd name="T57" fmla="*/ 0 h 380"/>
                  <a:gd name="T58" fmla="*/ 630 w 800"/>
                  <a:gd name="T59" fmla="*/ 0 h 380"/>
                  <a:gd name="T60" fmla="*/ 556 w 800"/>
                  <a:gd name="T61" fmla="*/ 90 h 380"/>
                  <a:gd name="T62" fmla="*/ 553 w 800"/>
                  <a:gd name="T63" fmla="*/ 114 h 380"/>
                  <a:gd name="T64" fmla="*/ 564 w 800"/>
                  <a:gd name="T65" fmla="*/ 131 h 380"/>
                  <a:gd name="T66" fmla="*/ 601 w 800"/>
                  <a:gd name="T67" fmla="*/ 183 h 380"/>
                  <a:gd name="T68" fmla="*/ 560 w 800"/>
                  <a:gd name="T69" fmla="*/ 192 h 380"/>
                  <a:gd name="T70" fmla="*/ 591 w 800"/>
                  <a:gd name="T71" fmla="*/ 199 h 380"/>
                  <a:gd name="T72" fmla="*/ 623 w 800"/>
                  <a:gd name="T73" fmla="*/ 213 h 380"/>
                  <a:gd name="T74" fmla="*/ 641 w 800"/>
                  <a:gd name="T75" fmla="*/ 243 h 380"/>
                  <a:gd name="T76" fmla="*/ 672 w 800"/>
                  <a:gd name="T77" fmla="*/ 380 h 380"/>
                  <a:gd name="T78" fmla="*/ 752 w 800"/>
                  <a:gd name="T79" fmla="*/ 352 h 380"/>
                  <a:gd name="T80" fmla="*/ 800 w 800"/>
                  <a:gd name="T81" fmla="*/ 336 h 380"/>
                  <a:gd name="T82" fmla="*/ 775 w 800"/>
                  <a:gd name="T83" fmla="*/ 224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00" h="380">
                    <a:moveTo>
                      <a:pt x="128" y="380"/>
                    </a:moveTo>
                    <a:cubicBezTo>
                      <a:pt x="90" y="375"/>
                      <a:pt x="60" y="365"/>
                      <a:pt x="48" y="352"/>
                    </a:cubicBezTo>
                    <a:cubicBezTo>
                      <a:pt x="0" y="336"/>
                      <a:pt x="0" y="336"/>
                      <a:pt x="0" y="336"/>
                    </a:cubicBezTo>
                    <a:cubicBezTo>
                      <a:pt x="25" y="224"/>
                      <a:pt x="25" y="224"/>
                      <a:pt x="25" y="224"/>
                    </a:cubicBezTo>
                    <a:cubicBezTo>
                      <a:pt x="27" y="219"/>
                      <a:pt x="29" y="215"/>
                      <a:pt x="33" y="211"/>
                    </a:cubicBezTo>
                    <a:cubicBezTo>
                      <a:pt x="38" y="207"/>
                      <a:pt x="43" y="205"/>
                      <a:pt x="48" y="204"/>
                    </a:cubicBezTo>
                    <a:cubicBezTo>
                      <a:pt x="141" y="183"/>
                      <a:pt x="141" y="183"/>
                      <a:pt x="141" y="183"/>
                    </a:cubicBezTo>
                    <a:cubicBezTo>
                      <a:pt x="127" y="171"/>
                      <a:pt x="113" y="152"/>
                      <a:pt x="105" y="131"/>
                    </a:cubicBezTo>
                    <a:cubicBezTo>
                      <a:pt x="101" y="128"/>
                      <a:pt x="96" y="122"/>
                      <a:pt x="93" y="114"/>
                    </a:cubicBezTo>
                    <a:cubicBezTo>
                      <a:pt x="88" y="100"/>
                      <a:pt x="91" y="93"/>
                      <a:pt x="97" y="90"/>
                    </a:cubicBezTo>
                    <a:cubicBezTo>
                      <a:pt x="97" y="40"/>
                      <a:pt x="118" y="0"/>
                      <a:pt x="170" y="0"/>
                    </a:cubicBezTo>
                    <a:cubicBezTo>
                      <a:pt x="170" y="0"/>
                      <a:pt x="170" y="0"/>
                      <a:pt x="170" y="0"/>
                    </a:cubicBezTo>
                    <a:cubicBezTo>
                      <a:pt x="223" y="0"/>
                      <a:pt x="244" y="40"/>
                      <a:pt x="244" y="90"/>
                    </a:cubicBezTo>
                    <a:cubicBezTo>
                      <a:pt x="249" y="93"/>
                      <a:pt x="253" y="100"/>
                      <a:pt x="247" y="114"/>
                    </a:cubicBezTo>
                    <a:cubicBezTo>
                      <a:pt x="245" y="122"/>
                      <a:pt x="240" y="128"/>
                      <a:pt x="236" y="131"/>
                    </a:cubicBezTo>
                    <a:cubicBezTo>
                      <a:pt x="227" y="152"/>
                      <a:pt x="213" y="171"/>
                      <a:pt x="199" y="183"/>
                    </a:cubicBezTo>
                    <a:cubicBezTo>
                      <a:pt x="240" y="192"/>
                      <a:pt x="240" y="192"/>
                      <a:pt x="240" y="192"/>
                    </a:cubicBezTo>
                    <a:cubicBezTo>
                      <a:pt x="209" y="199"/>
                      <a:pt x="209" y="199"/>
                      <a:pt x="209" y="199"/>
                    </a:cubicBezTo>
                    <a:cubicBezTo>
                      <a:pt x="197" y="200"/>
                      <a:pt x="186" y="205"/>
                      <a:pt x="177" y="213"/>
                    </a:cubicBezTo>
                    <a:cubicBezTo>
                      <a:pt x="168" y="221"/>
                      <a:pt x="162" y="231"/>
                      <a:pt x="159" y="243"/>
                    </a:cubicBezTo>
                    <a:lnTo>
                      <a:pt x="128" y="380"/>
                    </a:lnTo>
                    <a:close/>
                    <a:moveTo>
                      <a:pt x="775" y="224"/>
                    </a:moveTo>
                    <a:cubicBezTo>
                      <a:pt x="773" y="219"/>
                      <a:pt x="771" y="215"/>
                      <a:pt x="767" y="211"/>
                    </a:cubicBezTo>
                    <a:cubicBezTo>
                      <a:pt x="762" y="207"/>
                      <a:pt x="757" y="205"/>
                      <a:pt x="752" y="204"/>
                    </a:cubicBezTo>
                    <a:cubicBezTo>
                      <a:pt x="659" y="183"/>
                      <a:pt x="659" y="183"/>
                      <a:pt x="659" y="183"/>
                    </a:cubicBezTo>
                    <a:cubicBezTo>
                      <a:pt x="673" y="171"/>
                      <a:pt x="687" y="152"/>
                      <a:pt x="695" y="131"/>
                    </a:cubicBezTo>
                    <a:cubicBezTo>
                      <a:pt x="699" y="128"/>
                      <a:pt x="704" y="121"/>
                      <a:pt x="707" y="114"/>
                    </a:cubicBezTo>
                    <a:cubicBezTo>
                      <a:pt x="712" y="100"/>
                      <a:pt x="709" y="93"/>
                      <a:pt x="703" y="90"/>
                    </a:cubicBezTo>
                    <a:cubicBezTo>
                      <a:pt x="703" y="40"/>
                      <a:pt x="682" y="0"/>
                      <a:pt x="630" y="0"/>
                    </a:cubicBezTo>
                    <a:cubicBezTo>
                      <a:pt x="630" y="0"/>
                      <a:pt x="630" y="0"/>
                      <a:pt x="630" y="0"/>
                    </a:cubicBezTo>
                    <a:cubicBezTo>
                      <a:pt x="577" y="0"/>
                      <a:pt x="556" y="40"/>
                      <a:pt x="556" y="90"/>
                    </a:cubicBezTo>
                    <a:cubicBezTo>
                      <a:pt x="551" y="93"/>
                      <a:pt x="547" y="100"/>
                      <a:pt x="553" y="114"/>
                    </a:cubicBezTo>
                    <a:cubicBezTo>
                      <a:pt x="555" y="121"/>
                      <a:pt x="560" y="128"/>
                      <a:pt x="564" y="131"/>
                    </a:cubicBezTo>
                    <a:cubicBezTo>
                      <a:pt x="573" y="152"/>
                      <a:pt x="587" y="171"/>
                      <a:pt x="601" y="183"/>
                    </a:cubicBezTo>
                    <a:cubicBezTo>
                      <a:pt x="560" y="192"/>
                      <a:pt x="560" y="192"/>
                      <a:pt x="560" y="192"/>
                    </a:cubicBezTo>
                    <a:cubicBezTo>
                      <a:pt x="591" y="199"/>
                      <a:pt x="591" y="199"/>
                      <a:pt x="591" y="199"/>
                    </a:cubicBezTo>
                    <a:cubicBezTo>
                      <a:pt x="603" y="200"/>
                      <a:pt x="614" y="205"/>
                      <a:pt x="623" y="213"/>
                    </a:cubicBezTo>
                    <a:cubicBezTo>
                      <a:pt x="632" y="221"/>
                      <a:pt x="638" y="231"/>
                      <a:pt x="641" y="243"/>
                    </a:cubicBezTo>
                    <a:cubicBezTo>
                      <a:pt x="672" y="380"/>
                      <a:pt x="672" y="380"/>
                      <a:pt x="672" y="380"/>
                    </a:cubicBezTo>
                    <a:cubicBezTo>
                      <a:pt x="710" y="375"/>
                      <a:pt x="740" y="365"/>
                      <a:pt x="752" y="352"/>
                    </a:cubicBezTo>
                    <a:cubicBezTo>
                      <a:pt x="800" y="336"/>
                      <a:pt x="800" y="336"/>
                      <a:pt x="800" y="336"/>
                    </a:cubicBezTo>
                    <a:lnTo>
                      <a:pt x="775" y="2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9" name="文字方塊 28"/>
            <p:cNvSpPr txBox="1"/>
            <p:nvPr/>
          </p:nvSpPr>
          <p:spPr>
            <a:xfrm>
              <a:off x="2624575" y="9292782"/>
              <a:ext cx="36763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6000" b="1" dirty="0" smtClean="0">
                  <a:latin typeface="微軟正黑體" pitchFamily="34" charset="-120"/>
                  <a:ea typeface="微軟正黑體" pitchFamily="34" charset="-120"/>
                </a:rPr>
                <a:t>假髮廠商</a:t>
              </a:r>
              <a:endParaRPr lang="zh-TW" altLang="en-US" sz="6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0" name="文字方塊 29"/>
          <p:cNvSpPr txBox="1"/>
          <p:nvPr/>
        </p:nvSpPr>
        <p:spPr>
          <a:xfrm>
            <a:off x="10072688" y="7301107"/>
            <a:ext cx="3686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b="1" dirty="0" smtClean="0">
                <a:solidFill>
                  <a:srgbClr val="0070C0"/>
                </a:solidFill>
              </a:rPr>
              <a:t>廣告平台</a:t>
            </a:r>
            <a:endParaRPr lang="zh-TW" altLang="en-US" sz="6600" b="1" dirty="0">
              <a:solidFill>
                <a:srgbClr val="0070C0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6802100" y="5494975"/>
            <a:ext cx="3886199" cy="4349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Freeform 19"/>
          <p:cNvSpPr>
            <a:spLocks noEditPoints="1"/>
          </p:cNvSpPr>
          <p:nvPr/>
        </p:nvSpPr>
        <p:spPr bwMode="auto">
          <a:xfrm>
            <a:off x="16687799" y="5115901"/>
            <a:ext cx="4086225" cy="5076597"/>
          </a:xfrm>
          <a:custGeom>
            <a:avLst/>
            <a:gdLst/>
            <a:ahLst/>
            <a:cxnLst>
              <a:cxn ang="0">
                <a:pos x="20" y="0"/>
              </a:cxn>
              <a:cxn ang="0">
                <a:pos x="12" y="0"/>
              </a:cxn>
              <a:cxn ang="0">
                <a:pos x="0" y="12"/>
              </a:cxn>
              <a:cxn ang="0">
                <a:pos x="0" y="482"/>
              </a:cxn>
              <a:cxn ang="0">
                <a:pos x="0" y="490"/>
              </a:cxn>
              <a:cxn ang="0">
                <a:pos x="12" y="500"/>
              </a:cxn>
              <a:cxn ang="0">
                <a:pos x="330" y="502"/>
              </a:cxn>
              <a:cxn ang="0">
                <a:pos x="338" y="500"/>
              </a:cxn>
              <a:cxn ang="0">
                <a:pos x="348" y="490"/>
              </a:cxn>
              <a:cxn ang="0">
                <a:pos x="350" y="20"/>
              </a:cxn>
              <a:cxn ang="0">
                <a:pos x="348" y="12"/>
              </a:cxn>
              <a:cxn ang="0">
                <a:pos x="338" y="0"/>
              </a:cxn>
              <a:cxn ang="0">
                <a:pos x="330" y="0"/>
              </a:cxn>
              <a:cxn ang="0">
                <a:pos x="174" y="18"/>
              </a:cxn>
              <a:cxn ang="0">
                <a:pos x="178" y="22"/>
              </a:cxn>
              <a:cxn ang="0">
                <a:pos x="178" y="24"/>
              </a:cxn>
              <a:cxn ang="0">
                <a:pos x="174" y="26"/>
              </a:cxn>
              <a:cxn ang="0">
                <a:pos x="172" y="22"/>
              </a:cxn>
              <a:cxn ang="0">
                <a:pos x="172" y="20"/>
              </a:cxn>
              <a:cxn ang="0">
                <a:pos x="174" y="18"/>
              </a:cxn>
              <a:cxn ang="0">
                <a:pos x="174" y="494"/>
              </a:cxn>
              <a:cxn ang="0">
                <a:pos x="166" y="490"/>
              </a:cxn>
              <a:cxn ang="0">
                <a:pos x="162" y="482"/>
              </a:cxn>
              <a:cxn ang="0">
                <a:pos x="164" y="476"/>
              </a:cxn>
              <a:cxn ang="0">
                <a:pos x="170" y="470"/>
              </a:cxn>
              <a:cxn ang="0">
                <a:pos x="174" y="470"/>
              </a:cxn>
              <a:cxn ang="0">
                <a:pos x="184" y="474"/>
              </a:cxn>
              <a:cxn ang="0">
                <a:pos x="186" y="482"/>
              </a:cxn>
              <a:cxn ang="0">
                <a:pos x="186" y="486"/>
              </a:cxn>
              <a:cxn ang="0">
                <a:pos x="180" y="492"/>
              </a:cxn>
              <a:cxn ang="0">
                <a:pos x="174" y="494"/>
              </a:cxn>
              <a:cxn ang="0">
                <a:pos x="18" y="460"/>
              </a:cxn>
              <a:cxn ang="0">
                <a:pos x="332" y="42"/>
              </a:cxn>
            </a:cxnLst>
            <a:rect l="0" t="0" r="r" b="b"/>
            <a:pathLst>
              <a:path w="350" h="502">
                <a:moveTo>
                  <a:pt x="330" y="0"/>
                </a:moveTo>
                <a:lnTo>
                  <a:pt x="20" y="0"/>
                </a:lnTo>
                <a:lnTo>
                  <a:pt x="20" y="0"/>
                </a:lnTo>
                <a:lnTo>
                  <a:pt x="12" y="0"/>
                </a:lnTo>
                <a:lnTo>
                  <a:pt x="6" y="6"/>
                </a:lnTo>
                <a:lnTo>
                  <a:pt x="0" y="12"/>
                </a:lnTo>
                <a:lnTo>
                  <a:pt x="0" y="20"/>
                </a:lnTo>
                <a:lnTo>
                  <a:pt x="0" y="482"/>
                </a:lnTo>
                <a:lnTo>
                  <a:pt x="0" y="482"/>
                </a:lnTo>
                <a:lnTo>
                  <a:pt x="0" y="490"/>
                </a:lnTo>
                <a:lnTo>
                  <a:pt x="6" y="496"/>
                </a:lnTo>
                <a:lnTo>
                  <a:pt x="12" y="500"/>
                </a:lnTo>
                <a:lnTo>
                  <a:pt x="20" y="502"/>
                </a:lnTo>
                <a:lnTo>
                  <a:pt x="330" y="502"/>
                </a:lnTo>
                <a:lnTo>
                  <a:pt x="330" y="502"/>
                </a:lnTo>
                <a:lnTo>
                  <a:pt x="338" y="500"/>
                </a:lnTo>
                <a:lnTo>
                  <a:pt x="344" y="496"/>
                </a:lnTo>
                <a:lnTo>
                  <a:pt x="348" y="490"/>
                </a:lnTo>
                <a:lnTo>
                  <a:pt x="350" y="482"/>
                </a:lnTo>
                <a:lnTo>
                  <a:pt x="350" y="20"/>
                </a:lnTo>
                <a:lnTo>
                  <a:pt x="350" y="20"/>
                </a:lnTo>
                <a:lnTo>
                  <a:pt x="348" y="12"/>
                </a:lnTo>
                <a:lnTo>
                  <a:pt x="344" y="6"/>
                </a:lnTo>
                <a:lnTo>
                  <a:pt x="338" y="0"/>
                </a:lnTo>
                <a:lnTo>
                  <a:pt x="330" y="0"/>
                </a:lnTo>
                <a:lnTo>
                  <a:pt x="330" y="0"/>
                </a:lnTo>
                <a:close/>
                <a:moveTo>
                  <a:pt x="174" y="18"/>
                </a:moveTo>
                <a:lnTo>
                  <a:pt x="174" y="18"/>
                </a:lnTo>
                <a:lnTo>
                  <a:pt x="178" y="20"/>
                </a:lnTo>
                <a:lnTo>
                  <a:pt x="178" y="22"/>
                </a:lnTo>
                <a:lnTo>
                  <a:pt x="178" y="22"/>
                </a:lnTo>
                <a:lnTo>
                  <a:pt x="178" y="24"/>
                </a:lnTo>
                <a:lnTo>
                  <a:pt x="174" y="26"/>
                </a:lnTo>
                <a:lnTo>
                  <a:pt x="174" y="26"/>
                </a:lnTo>
                <a:lnTo>
                  <a:pt x="172" y="24"/>
                </a:lnTo>
                <a:lnTo>
                  <a:pt x="172" y="22"/>
                </a:lnTo>
                <a:lnTo>
                  <a:pt x="172" y="22"/>
                </a:lnTo>
                <a:lnTo>
                  <a:pt x="172" y="20"/>
                </a:lnTo>
                <a:lnTo>
                  <a:pt x="174" y="18"/>
                </a:lnTo>
                <a:lnTo>
                  <a:pt x="174" y="18"/>
                </a:lnTo>
                <a:close/>
                <a:moveTo>
                  <a:pt x="174" y="494"/>
                </a:moveTo>
                <a:lnTo>
                  <a:pt x="174" y="494"/>
                </a:lnTo>
                <a:lnTo>
                  <a:pt x="170" y="492"/>
                </a:lnTo>
                <a:lnTo>
                  <a:pt x="166" y="490"/>
                </a:lnTo>
                <a:lnTo>
                  <a:pt x="164" y="486"/>
                </a:lnTo>
                <a:lnTo>
                  <a:pt x="162" y="482"/>
                </a:lnTo>
                <a:lnTo>
                  <a:pt x="162" y="482"/>
                </a:lnTo>
                <a:lnTo>
                  <a:pt x="164" y="476"/>
                </a:lnTo>
                <a:lnTo>
                  <a:pt x="166" y="474"/>
                </a:lnTo>
                <a:lnTo>
                  <a:pt x="170" y="470"/>
                </a:lnTo>
                <a:lnTo>
                  <a:pt x="174" y="470"/>
                </a:lnTo>
                <a:lnTo>
                  <a:pt x="174" y="470"/>
                </a:lnTo>
                <a:lnTo>
                  <a:pt x="180" y="470"/>
                </a:lnTo>
                <a:lnTo>
                  <a:pt x="184" y="474"/>
                </a:lnTo>
                <a:lnTo>
                  <a:pt x="186" y="476"/>
                </a:lnTo>
                <a:lnTo>
                  <a:pt x="186" y="482"/>
                </a:lnTo>
                <a:lnTo>
                  <a:pt x="186" y="482"/>
                </a:lnTo>
                <a:lnTo>
                  <a:pt x="186" y="486"/>
                </a:lnTo>
                <a:lnTo>
                  <a:pt x="184" y="490"/>
                </a:lnTo>
                <a:lnTo>
                  <a:pt x="180" y="492"/>
                </a:lnTo>
                <a:lnTo>
                  <a:pt x="174" y="494"/>
                </a:lnTo>
                <a:lnTo>
                  <a:pt x="174" y="494"/>
                </a:lnTo>
                <a:close/>
                <a:moveTo>
                  <a:pt x="332" y="460"/>
                </a:moveTo>
                <a:lnTo>
                  <a:pt x="18" y="460"/>
                </a:lnTo>
                <a:lnTo>
                  <a:pt x="18" y="42"/>
                </a:lnTo>
                <a:lnTo>
                  <a:pt x="332" y="42"/>
                </a:lnTo>
                <a:lnTo>
                  <a:pt x="332" y="46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0" r="12579" b="26574"/>
          <a:stretch/>
        </p:blipFill>
        <p:spPr>
          <a:xfrm>
            <a:off x="17192941" y="6779411"/>
            <a:ext cx="3075940" cy="1486724"/>
          </a:xfrm>
          <a:prstGeom prst="rect">
            <a:avLst/>
          </a:prstGeom>
        </p:spPr>
      </p:pic>
      <p:sp>
        <p:nvSpPr>
          <p:cNvPr id="32" name="文字方塊 31"/>
          <p:cNvSpPr txBox="1"/>
          <p:nvPr/>
        </p:nvSpPr>
        <p:spPr>
          <a:xfrm>
            <a:off x="8294914" y="4311931"/>
            <a:ext cx="6392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0" b="1" dirty="0" smtClean="0">
                <a:solidFill>
                  <a:srgbClr val="FF0000"/>
                </a:solidFill>
              </a:rPr>
              <a:t>$30,000</a:t>
            </a:r>
            <a:r>
              <a:rPr lang="zh-TW" altLang="en-US" sz="8000" b="1" dirty="0" smtClean="0">
                <a:solidFill>
                  <a:srgbClr val="FF0000"/>
                </a:solidFill>
              </a:rPr>
              <a:t>／月</a:t>
            </a:r>
            <a:endParaRPr lang="zh-TW" altLang="en-US" sz="8000" b="1" dirty="0">
              <a:solidFill>
                <a:srgbClr val="FF0000"/>
              </a:solidFill>
            </a:endParaRP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977" y="2450546"/>
            <a:ext cx="2270964" cy="227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13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15</a:t>
            </a:fld>
            <a:endParaRPr lang="zh-TW" altLang="en-US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）第三方合作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5606824" y="5732613"/>
            <a:ext cx="3376541" cy="3499118"/>
            <a:chOff x="5437472" y="4594177"/>
            <a:chExt cx="3229002" cy="3219122"/>
          </a:xfrm>
        </p:grpSpPr>
        <p:sp>
          <p:nvSpPr>
            <p:cNvPr id="5" name="Freeform 3"/>
            <p:cNvSpPr>
              <a:spLocks noEditPoints="1"/>
            </p:cNvSpPr>
            <p:nvPr/>
          </p:nvSpPr>
          <p:spPr bwMode="auto">
            <a:xfrm>
              <a:off x="5437472" y="4594177"/>
              <a:ext cx="3229002" cy="3219122"/>
            </a:xfrm>
            <a:custGeom>
              <a:avLst/>
              <a:gdLst>
                <a:gd name="T0" fmla="*/ 137 w 636"/>
                <a:gd name="T1" fmla="*/ 344 h 633"/>
                <a:gd name="T2" fmla="*/ 146 w 636"/>
                <a:gd name="T3" fmla="*/ 379 h 633"/>
                <a:gd name="T4" fmla="*/ 157 w 636"/>
                <a:gd name="T5" fmla="*/ 404 h 633"/>
                <a:gd name="T6" fmla="*/ 177 w 636"/>
                <a:gd name="T7" fmla="*/ 432 h 633"/>
                <a:gd name="T8" fmla="*/ 202 w 636"/>
                <a:gd name="T9" fmla="*/ 457 h 633"/>
                <a:gd name="T10" fmla="*/ 231 w 636"/>
                <a:gd name="T11" fmla="*/ 477 h 633"/>
                <a:gd name="T12" fmla="*/ 272 w 636"/>
                <a:gd name="T13" fmla="*/ 493 h 633"/>
                <a:gd name="T14" fmla="*/ 308 w 636"/>
                <a:gd name="T15" fmla="*/ 498 h 633"/>
                <a:gd name="T16" fmla="*/ 346 w 636"/>
                <a:gd name="T17" fmla="*/ 496 h 633"/>
                <a:gd name="T18" fmla="*/ 381 w 636"/>
                <a:gd name="T19" fmla="*/ 487 h 633"/>
                <a:gd name="T20" fmla="*/ 405 w 636"/>
                <a:gd name="T21" fmla="*/ 477 h 633"/>
                <a:gd name="T22" fmla="*/ 434 w 636"/>
                <a:gd name="T23" fmla="*/ 457 h 633"/>
                <a:gd name="T24" fmla="*/ 460 w 636"/>
                <a:gd name="T25" fmla="*/ 432 h 633"/>
                <a:gd name="T26" fmla="*/ 479 w 636"/>
                <a:gd name="T27" fmla="*/ 404 h 633"/>
                <a:gd name="T28" fmla="*/ 495 w 636"/>
                <a:gd name="T29" fmla="*/ 362 h 633"/>
                <a:gd name="T30" fmla="*/ 501 w 636"/>
                <a:gd name="T31" fmla="*/ 325 h 633"/>
                <a:gd name="T32" fmla="*/ 499 w 636"/>
                <a:gd name="T33" fmla="*/ 288 h 633"/>
                <a:gd name="T34" fmla="*/ 490 w 636"/>
                <a:gd name="T35" fmla="*/ 254 h 633"/>
                <a:gd name="T36" fmla="*/ 479 w 636"/>
                <a:gd name="T37" fmla="*/ 230 h 633"/>
                <a:gd name="T38" fmla="*/ 460 w 636"/>
                <a:gd name="T39" fmla="*/ 201 h 633"/>
                <a:gd name="T40" fmla="*/ 434 w 636"/>
                <a:gd name="T41" fmla="*/ 176 h 633"/>
                <a:gd name="T42" fmla="*/ 405 w 636"/>
                <a:gd name="T43" fmla="*/ 157 h 633"/>
                <a:gd name="T44" fmla="*/ 364 w 636"/>
                <a:gd name="T45" fmla="*/ 139 h 633"/>
                <a:gd name="T46" fmla="*/ 328 w 636"/>
                <a:gd name="T47" fmla="*/ 134 h 633"/>
                <a:gd name="T48" fmla="*/ 290 w 636"/>
                <a:gd name="T49" fmla="*/ 136 h 633"/>
                <a:gd name="T50" fmla="*/ 255 w 636"/>
                <a:gd name="T51" fmla="*/ 145 h 633"/>
                <a:gd name="T52" fmla="*/ 231 w 636"/>
                <a:gd name="T53" fmla="*/ 157 h 633"/>
                <a:gd name="T54" fmla="*/ 202 w 636"/>
                <a:gd name="T55" fmla="*/ 176 h 633"/>
                <a:gd name="T56" fmla="*/ 177 w 636"/>
                <a:gd name="T57" fmla="*/ 201 h 633"/>
                <a:gd name="T58" fmla="*/ 157 w 636"/>
                <a:gd name="T59" fmla="*/ 230 h 633"/>
                <a:gd name="T60" fmla="*/ 141 w 636"/>
                <a:gd name="T61" fmla="*/ 271 h 633"/>
                <a:gd name="T62" fmla="*/ 135 w 636"/>
                <a:gd name="T63" fmla="*/ 307 h 633"/>
                <a:gd name="T64" fmla="*/ 429 w 636"/>
                <a:gd name="T65" fmla="*/ 551 h 633"/>
                <a:gd name="T66" fmla="*/ 382 w 636"/>
                <a:gd name="T67" fmla="*/ 628 h 633"/>
                <a:gd name="T68" fmla="*/ 299 w 636"/>
                <a:gd name="T69" fmla="*/ 575 h 633"/>
                <a:gd name="T70" fmla="*/ 219 w 636"/>
                <a:gd name="T71" fmla="*/ 618 h 633"/>
                <a:gd name="T72" fmla="*/ 184 w 636"/>
                <a:gd name="T73" fmla="*/ 536 h 633"/>
                <a:gd name="T74" fmla="*/ 146 w 636"/>
                <a:gd name="T75" fmla="*/ 507 h 633"/>
                <a:gd name="T76" fmla="*/ 94 w 636"/>
                <a:gd name="T77" fmla="*/ 440 h 633"/>
                <a:gd name="T78" fmla="*/ 75 w 636"/>
                <a:gd name="T79" fmla="*/ 395 h 633"/>
                <a:gd name="T80" fmla="*/ 64 w 636"/>
                <a:gd name="T81" fmla="*/ 311 h 633"/>
                <a:gd name="T82" fmla="*/ 70 w 636"/>
                <a:gd name="T83" fmla="*/ 262 h 633"/>
                <a:gd name="T84" fmla="*/ 102 w 636"/>
                <a:gd name="T85" fmla="*/ 184 h 633"/>
                <a:gd name="T86" fmla="*/ 132 w 636"/>
                <a:gd name="T87" fmla="*/ 144 h 633"/>
                <a:gd name="T88" fmla="*/ 200 w 636"/>
                <a:gd name="T89" fmla="*/ 93 h 633"/>
                <a:gd name="T90" fmla="*/ 246 w 636"/>
                <a:gd name="T91" fmla="*/ 74 h 633"/>
                <a:gd name="T92" fmla="*/ 296 w 636"/>
                <a:gd name="T93" fmla="*/ 0 h 633"/>
                <a:gd name="T94" fmla="*/ 367 w 636"/>
                <a:gd name="T95" fmla="*/ 67 h 633"/>
                <a:gd name="T96" fmla="*/ 444 w 636"/>
                <a:gd name="T97" fmla="*/ 25 h 633"/>
                <a:gd name="T98" fmla="*/ 478 w 636"/>
                <a:gd name="T99" fmla="*/ 116 h 633"/>
                <a:gd name="T100" fmla="*/ 574 w 636"/>
                <a:gd name="T101" fmla="*/ 126 h 633"/>
                <a:gd name="T102" fmla="*/ 550 w 636"/>
                <a:gd name="T103" fmla="*/ 205 h 633"/>
                <a:gd name="T104" fmla="*/ 567 w 636"/>
                <a:gd name="T105" fmla="*/ 245 h 633"/>
                <a:gd name="T106" fmla="*/ 577 w 636"/>
                <a:gd name="T107" fmla="*/ 329 h 633"/>
                <a:gd name="T108" fmla="*/ 571 w 636"/>
                <a:gd name="T109" fmla="*/ 377 h 633"/>
                <a:gd name="T110" fmla="*/ 537 w 636"/>
                <a:gd name="T111" fmla="*/ 456 h 633"/>
                <a:gd name="T112" fmla="*/ 509 w 636"/>
                <a:gd name="T113" fmla="*/ 493 h 633"/>
                <a:gd name="T114" fmla="*/ 495 w 636"/>
                <a:gd name="T115" fmla="*/ 581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36" h="633">
                  <a:moveTo>
                    <a:pt x="135" y="316"/>
                  </a:moveTo>
                  <a:lnTo>
                    <a:pt x="135" y="325"/>
                  </a:lnTo>
                  <a:lnTo>
                    <a:pt x="136" y="335"/>
                  </a:lnTo>
                  <a:lnTo>
                    <a:pt x="137" y="344"/>
                  </a:lnTo>
                  <a:lnTo>
                    <a:pt x="139" y="354"/>
                  </a:lnTo>
                  <a:lnTo>
                    <a:pt x="141" y="362"/>
                  </a:lnTo>
                  <a:lnTo>
                    <a:pt x="143" y="371"/>
                  </a:lnTo>
                  <a:lnTo>
                    <a:pt x="146" y="379"/>
                  </a:lnTo>
                  <a:lnTo>
                    <a:pt x="149" y="388"/>
                  </a:lnTo>
                  <a:lnTo>
                    <a:pt x="151" y="392"/>
                  </a:lnTo>
                  <a:lnTo>
                    <a:pt x="153" y="396"/>
                  </a:lnTo>
                  <a:lnTo>
                    <a:pt x="157" y="404"/>
                  </a:lnTo>
                  <a:lnTo>
                    <a:pt x="161" y="411"/>
                  </a:lnTo>
                  <a:lnTo>
                    <a:pt x="166" y="419"/>
                  </a:lnTo>
                  <a:lnTo>
                    <a:pt x="171" y="426"/>
                  </a:lnTo>
                  <a:lnTo>
                    <a:pt x="177" y="432"/>
                  </a:lnTo>
                  <a:lnTo>
                    <a:pt x="182" y="439"/>
                  </a:lnTo>
                  <a:lnTo>
                    <a:pt x="189" y="445"/>
                  </a:lnTo>
                  <a:lnTo>
                    <a:pt x="196" y="451"/>
                  </a:lnTo>
                  <a:lnTo>
                    <a:pt x="202" y="457"/>
                  </a:lnTo>
                  <a:lnTo>
                    <a:pt x="209" y="462"/>
                  </a:lnTo>
                  <a:lnTo>
                    <a:pt x="216" y="468"/>
                  </a:lnTo>
                  <a:lnTo>
                    <a:pt x="223" y="472"/>
                  </a:lnTo>
                  <a:lnTo>
                    <a:pt x="231" y="477"/>
                  </a:lnTo>
                  <a:lnTo>
                    <a:pt x="247" y="484"/>
                  </a:lnTo>
                  <a:lnTo>
                    <a:pt x="255" y="487"/>
                  </a:lnTo>
                  <a:lnTo>
                    <a:pt x="264" y="490"/>
                  </a:lnTo>
                  <a:lnTo>
                    <a:pt x="272" y="493"/>
                  </a:lnTo>
                  <a:lnTo>
                    <a:pt x="281" y="495"/>
                  </a:lnTo>
                  <a:lnTo>
                    <a:pt x="290" y="496"/>
                  </a:lnTo>
                  <a:lnTo>
                    <a:pt x="299" y="498"/>
                  </a:lnTo>
                  <a:lnTo>
                    <a:pt x="308" y="498"/>
                  </a:lnTo>
                  <a:lnTo>
                    <a:pt x="319" y="499"/>
                  </a:lnTo>
                  <a:lnTo>
                    <a:pt x="328" y="498"/>
                  </a:lnTo>
                  <a:lnTo>
                    <a:pt x="337" y="498"/>
                  </a:lnTo>
                  <a:lnTo>
                    <a:pt x="346" y="496"/>
                  </a:lnTo>
                  <a:lnTo>
                    <a:pt x="355" y="495"/>
                  </a:lnTo>
                  <a:lnTo>
                    <a:pt x="364" y="493"/>
                  </a:lnTo>
                  <a:lnTo>
                    <a:pt x="372" y="490"/>
                  </a:lnTo>
                  <a:lnTo>
                    <a:pt x="381" y="487"/>
                  </a:lnTo>
                  <a:lnTo>
                    <a:pt x="389" y="484"/>
                  </a:lnTo>
                  <a:lnTo>
                    <a:pt x="393" y="482"/>
                  </a:lnTo>
                  <a:lnTo>
                    <a:pt x="397" y="481"/>
                  </a:lnTo>
                  <a:lnTo>
                    <a:pt x="405" y="477"/>
                  </a:lnTo>
                  <a:lnTo>
                    <a:pt x="413" y="472"/>
                  </a:lnTo>
                  <a:lnTo>
                    <a:pt x="420" y="468"/>
                  </a:lnTo>
                  <a:lnTo>
                    <a:pt x="427" y="462"/>
                  </a:lnTo>
                  <a:lnTo>
                    <a:pt x="434" y="457"/>
                  </a:lnTo>
                  <a:lnTo>
                    <a:pt x="442" y="451"/>
                  </a:lnTo>
                  <a:lnTo>
                    <a:pt x="448" y="445"/>
                  </a:lnTo>
                  <a:lnTo>
                    <a:pt x="454" y="439"/>
                  </a:lnTo>
                  <a:lnTo>
                    <a:pt x="460" y="432"/>
                  </a:lnTo>
                  <a:lnTo>
                    <a:pt x="465" y="426"/>
                  </a:lnTo>
                  <a:lnTo>
                    <a:pt x="470" y="419"/>
                  </a:lnTo>
                  <a:lnTo>
                    <a:pt x="475" y="411"/>
                  </a:lnTo>
                  <a:lnTo>
                    <a:pt x="479" y="404"/>
                  </a:lnTo>
                  <a:lnTo>
                    <a:pt x="487" y="388"/>
                  </a:lnTo>
                  <a:lnTo>
                    <a:pt x="490" y="379"/>
                  </a:lnTo>
                  <a:lnTo>
                    <a:pt x="493" y="371"/>
                  </a:lnTo>
                  <a:lnTo>
                    <a:pt x="495" y="362"/>
                  </a:lnTo>
                  <a:lnTo>
                    <a:pt x="497" y="354"/>
                  </a:lnTo>
                  <a:lnTo>
                    <a:pt x="499" y="344"/>
                  </a:lnTo>
                  <a:lnTo>
                    <a:pt x="500" y="335"/>
                  </a:lnTo>
                  <a:lnTo>
                    <a:pt x="501" y="325"/>
                  </a:lnTo>
                  <a:lnTo>
                    <a:pt x="501" y="316"/>
                  </a:lnTo>
                  <a:lnTo>
                    <a:pt x="501" y="307"/>
                  </a:lnTo>
                  <a:lnTo>
                    <a:pt x="500" y="298"/>
                  </a:lnTo>
                  <a:lnTo>
                    <a:pt x="499" y="288"/>
                  </a:lnTo>
                  <a:lnTo>
                    <a:pt x="497" y="279"/>
                  </a:lnTo>
                  <a:lnTo>
                    <a:pt x="495" y="271"/>
                  </a:lnTo>
                  <a:lnTo>
                    <a:pt x="493" y="262"/>
                  </a:lnTo>
                  <a:lnTo>
                    <a:pt x="490" y="254"/>
                  </a:lnTo>
                  <a:lnTo>
                    <a:pt x="487" y="245"/>
                  </a:lnTo>
                  <a:lnTo>
                    <a:pt x="485" y="241"/>
                  </a:lnTo>
                  <a:lnTo>
                    <a:pt x="483" y="237"/>
                  </a:lnTo>
                  <a:lnTo>
                    <a:pt x="479" y="230"/>
                  </a:lnTo>
                  <a:lnTo>
                    <a:pt x="475" y="222"/>
                  </a:lnTo>
                  <a:lnTo>
                    <a:pt x="470" y="215"/>
                  </a:lnTo>
                  <a:lnTo>
                    <a:pt x="465" y="207"/>
                  </a:lnTo>
                  <a:lnTo>
                    <a:pt x="460" y="201"/>
                  </a:lnTo>
                  <a:lnTo>
                    <a:pt x="454" y="194"/>
                  </a:lnTo>
                  <a:lnTo>
                    <a:pt x="448" y="188"/>
                  </a:lnTo>
                  <a:lnTo>
                    <a:pt x="442" y="182"/>
                  </a:lnTo>
                  <a:lnTo>
                    <a:pt x="434" y="176"/>
                  </a:lnTo>
                  <a:lnTo>
                    <a:pt x="427" y="171"/>
                  </a:lnTo>
                  <a:lnTo>
                    <a:pt x="420" y="166"/>
                  </a:lnTo>
                  <a:lnTo>
                    <a:pt x="413" y="161"/>
                  </a:lnTo>
                  <a:lnTo>
                    <a:pt x="405" y="157"/>
                  </a:lnTo>
                  <a:lnTo>
                    <a:pt x="389" y="148"/>
                  </a:lnTo>
                  <a:lnTo>
                    <a:pt x="381" y="145"/>
                  </a:lnTo>
                  <a:lnTo>
                    <a:pt x="372" y="142"/>
                  </a:lnTo>
                  <a:lnTo>
                    <a:pt x="364" y="139"/>
                  </a:lnTo>
                  <a:lnTo>
                    <a:pt x="355" y="137"/>
                  </a:lnTo>
                  <a:lnTo>
                    <a:pt x="346" y="136"/>
                  </a:lnTo>
                  <a:lnTo>
                    <a:pt x="337" y="135"/>
                  </a:lnTo>
                  <a:lnTo>
                    <a:pt x="328" y="134"/>
                  </a:lnTo>
                  <a:lnTo>
                    <a:pt x="319" y="134"/>
                  </a:lnTo>
                  <a:lnTo>
                    <a:pt x="308" y="134"/>
                  </a:lnTo>
                  <a:lnTo>
                    <a:pt x="299" y="135"/>
                  </a:lnTo>
                  <a:lnTo>
                    <a:pt x="290" y="136"/>
                  </a:lnTo>
                  <a:lnTo>
                    <a:pt x="281" y="137"/>
                  </a:lnTo>
                  <a:lnTo>
                    <a:pt x="272" y="139"/>
                  </a:lnTo>
                  <a:lnTo>
                    <a:pt x="264" y="142"/>
                  </a:lnTo>
                  <a:lnTo>
                    <a:pt x="255" y="145"/>
                  </a:lnTo>
                  <a:lnTo>
                    <a:pt x="247" y="148"/>
                  </a:lnTo>
                  <a:lnTo>
                    <a:pt x="243" y="150"/>
                  </a:lnTo>
                  <a:lnTo>
                    <a:pt x="239" y="153"/>
                  </a:lnTo>
                  <a:lnTo>
                    <a:pt x="231" y="157"/>
                  </a:lnTo>
                  <a:lnTo>
                    <a:pt x="223" y="161"/>
                  </a:lnTo>
                  <a:lnTo>
                    <a:pt x="216" y="166"/>
                  </a:lnTo>
                  <a:lnTo>
                    <a:pt x="209" y="171"/>
                  </a:lnTo>
                  <a:lnTo>
                    <a:pt x="202" y="176"/>
                  </a:lnTo>
                  <a:lnTo>
                    <a:pt x="196" y="182"/>
                  </a:lnTo>
                  <a:lnTo>
                    <a:pt x="189" y="188"/>
                  </a:lnTo>
                  <a:lnTo>
                    <a:pt x="182" y="194"/>
                  </a:lnTo>
                  <a:lnTo>
                    <a:pt x="177" y="201"/>
                  </a:lnTo>
                  <a:lnTo>
                    <a:pt x="171" y="207"/>
                  </a:lnTo>
                  <a:lnTo>
                    <a:pt x="166" y="215"/>
                  </a:lnTo>
                  <a:lnTo>
                    <a:pt x="161" y="222"/>
                  </a:lnTo>
                  <a:lnTo>
                    <a:pt x="157" y="230"/>
                  </a:lnTo>
                  <a:lnTo>
                    <a:pt x="149" y="245"/>
                  </a:lnTo>
                  <a:lnTo>
                    <a:pt x="146" y="254"/>
                  </a:lnTo>
                  <a:lnTo>
                    <a:pt x="143" y="262"/>
                  </a:lnTo>
                  <a:lnTo>
                    <a:pt x="141" y="271"/>
                  </a:lnTo>
                  <a:lnTo>
                    <a:pt x="139" y="279"/>
                  </a:lnTo>
                  <a:lnTo>
                    <a:pt x="137" y="288"/>
                  </a:lnTo>
                  <a:lnTo>
                    <a:pt x="136" y="298"/>
                  </a:lnTo>
                  <a:lnTo>
                    <a:pt x="135" y="307"/>
                  </a:lnTo>
                  <a:lnTo>
                    <a:pt x="135" y="316"/>
                  </a:lnTo>
                  <a:close/>
                  <a:moveTo>
                    <a:pt x="495" y="581"/>
                  </a:moveTo>
                  <a:lnTo>
                    <a:pt x="441" y="545"/>
                  </a:lnTo>
                  <a:lnTo>
                    <a:pt x="429" y="551"/>
                  </a:lnTo>
                  <a:lnTo>
                    <a:pt x="419" y="556"/>
                  </a:lnTo>
                  <a:lnTo>
                    <a:pt x="408" y="560"/>
                  </a:lnTo>
                  <a:lnTo>
                    <a:pt x="396" y="564"/>
                  </a:lnTo>
                  <a:lnTo>
                    <a:pt x="382" y="628"/>
                  </a:lnTo>
                  <a:lnTo>
                    <a:pt x="362" y="631"/>
                  </a:lnTo>
                  <a:lnTo>
                    <a:pt x="342" y="633"/>
                  </a:lnTo>
                  <a:lnTo>
                    <a:pt x="311" y="575"/>
                  </a:lnTo>
                  <a:lnTo>
                    <a:pt x="299" y="575"/>
                  </a:lnTo>
                  <a:lnTo>
                    <a:pt x="287" y="573"/>
                  </a:lnTo>
                  <a:lnTo>
                    <a:pt x="275" y="572"/>
                  </a:lnTo>
                  <a:lnTo>
                    <a:pt x="263" y="569"/>
                  </a:lnTo>
                  <a:lnTo>
                    <a:pt x="219" y="618"/>
                  </a:lnTo>
                  <a:lnTo>
                    <a:pt x="209" y="615"/>
                  </a:lnTo>
                  <a:lnTo>
                    <a:pt x="200" y="612"/>
                  </a:lnTo>
                  <a:lnTo>
                    <a:pt x="181" y="604"/>
                  </a:lnTo>
                  <a:lnTo>
                    <a:pt x="184" y="536"/>
                  </a:lnTo>
                  <a:lnTo>
                    <a:pt x="174" y="530"/>
                  </a:lnTo>
                  <a:lnTo>
                    <a:pt x="164" y="522"/>
                  </a:lnTo>
                  <a:lnTo>
                    <a:pt x="155" y="515"/>
                  </a:lnTo>
                  <a:lnTo>
                    <a:pt x="146" y="507"/>
                  </a:lnTo>
                  <a:lnTo>
                    <a:pt x="80" y="527"/>
                  </a:lnTo>
                  <a:lnTo>
                    <a:pt x="68" y="513"/>
                  </a:lnTo>
                  <a:lnTo>
                    <a:pt x="56" y="498"/>
                  </a:lnTo>
                  <a:lnTo>
                    <a:pt x="94" y="440"/>
                  </a:lnTo>
                  <a:lnTo>
                    <a:pt x="89" y="429"/>
                  </a:lnTo>
                  <a:lnTo>
                    <a:pt x="84" y="418"/>
                  </a:lnTo>
                  <a:lnTo>
                    <a:pt x="79" y="407"/>
                  </a:lnTo>
                  <a:lnTo>
                    <a:pt x="75" y="395"/>
                  </a:lnTo>
                  <a:lnTo>
                    <a:pt x="5" y="380"/>
                  </a:lnTo>
                  <a:lnTo>
                    <a:pt x="2" y="362"/>
                  </a:lnTo>
                  <a:lnTo>
                    <a:pt x="0" y="343"/>
                  </a:lnTo>
                  <a:lnTo>
                    <a:pt x="64" y="311"/>
                  </a:lnTo>
                  <a:lnTo>
                    <a:pt x="65" y="298"/>
                  </a:lnTo>
                  <a:lnTo>
                    <a:pt x="66" y="286"/>
                  </a:lnTo>
                  <a:lnTo>
                    <a:pt x="68" y="274"/>
                  </a:lnTo>
                  <a:lnTo>
                    <a:pt x="70" y="262"/>
                  </a:lnTo>
                  <a:lnTo>
                    <a:pt x="16" y="213"/>
                  </a:lnTo>
                  <a:lnTo>
                    <a:pt x="23" y="197"/>
                  </a:lnTo>
                  <a:lnTo>
                    <a:pt x="30" y="181"/>
                  </a:lnTo>
                  <a:lnTo>
                    <a:pt x="102" y="184"/>
                  </a:lnTo>
                  <a:lnTo>
                    <a:pt x="109" y="174"/>
                  </a:lnTo>
                  <a:lnTo>
                    <a:pt x="116" y="164"/>
                  </a:lnTo>
                  <a:lnTo>
                    <a:pt x="124" y="154"/>
                  </a:lnTo>
                  <a:lnTo>
                    <a:pt x="132" y="144"/>
                  </a:lnTo>
                  <a:lnTo>
                    <a:pt x="111" y="75"/>
                  </a:lnTo>
                  <a:lnTo>
                    <a:pt x="124" y="64"/>
                  </a:lnTo>
                  <a:lnTo>
                    <a:pt x="138" y="54"/>
                  </a:lnTo>
                  <a:lnTo>
                    <a:pt x="200" y="93"/>
                  </a:lnTo>
                  <a:lnTo>
                    <a:pt x="211" y="87"/>
                  </a:lnTo>
                  <a:lnTo>
                    <a:pt x="222" y="82"/>
                  </a:lnTo>
                  <a:lnTo>
                    <a:pt x="234" y="78"/>
                  </a:lnTo>
                  <a:lnTo>
                    <a:pt x="246" y="74"/>
                  </a:lnTo>
                  <a:lnTo>
                    <a:pt x="261" y="4"/>
                  </a:lnTo>
                  <a:lnTo>
                    <a:pt x="270" y="3"/>
                  </a:lnTo>
                  <a:lnTo>
                    <a:pt x="279" y="1"/>
                  </a:lnTo>
                  <a:lnTo>
                    <a:pt x="296" y="0"/>
                  </a:lnTo>
                  <a:lnTo>
                    <a:pt x="330" y="63"/>
                  </a:lnTo>
                  <a:lnTo>
                    <a:pt x="343" y="64"/>
                  </a:lnTo>
                  <a:lnTo>
                    <a:pt x="355" y="65"/>
                  </a:lnTo>
                  <a:lnTo>
                    <a:pt x="367" y="67"/>
                  </a:lnTo>
                  <a:lnTo>
                    <a:pt x="379" y="69"/>
                  </a:lnTo>
                  <a:lnTo>
                    <a:pt x="426" y="18"/>
                  </a:lnTo>
                  <a:lnTo>
                    <a:pt x="435" y="21"/>
                  </a:lnTo>
                  <a:lnTo>
                    <a:pt x="444" y="25"/>
                  </a:lnTo>
                  <a:lnTo>
                    <a:pt x="461" y="32"/>
                  </a:lnTo>
                  <a:lnTo>
                    <a:pt x="458" y="102"/>
                  </a:lnTo>
                  <a:lnTo>
                    <a:pt x="468" y="109"/>
                  </a:lnTo>
                  <a:lnTo>
                    <a:pt x="478" y="116"/>
                  </a:lnTo>
                  <a:lnTo>
                    <a:pt x="487" y="124"/>
                  </a:lnTo>
                  <a:lnTo>
                    <a:pt x="496" y="132"/>
                  </a:lnTo>
                  <a:lnTo>
                    <a:pt x="561" y="111"/>
                  </a:lnTo>
                  <a:lnTo>
                    <a:pt x="574" y="126"/>
                  </a:lnTo>
                  <a:lnTo>
                    <a:pt x="579" y="134"/>
                  </a:lnTo>
                  <a:lnTo>
                    <a:pt x="585" y="142"/>
                  </a:lnTo>
                  <a:lnTo>
                    <a:pt x="547" y="200"/>
                  </a:lnTo>
                  <a:lnTo>
                    <a:pt x="550" y="205"/>
                  </a:lnTo>
                  <a:lnTo>
                    <a:pt x="553" y="211"/>
                  </a:lnTo>
                  <a:lnTo>
                    <a:pt x="558" y="222"/>
                  </a:lnTo>
                  <a:lnTo>
                    <a:pt x="562" y="233"/>
                  </a:lnTo>
                  <a:lnTo>
                    <a:pt x="567" y="245"/>
                  </a:lnTo>
                  <a:lnTo>
                    <a:pt x="631" y="259"/>
                  </a:lnTo>
                  <a:lnTo>
                    <a:pt x="634" y="278"/>
                  </a:lnTo>
                  <a:lnTo>
                    <a:pt x="636" y="298"/>
                  </a:lnTo>
                  <a:lnTo>
                    <a:pt x="577" y="329"/>
                  </a:lnTo>
                  <a:lnTo>
                    <a:pt x="577" y="341"/>
                  </a:lnTo>
                  <a:lnTo>
                    <a:pt x="575" y="354"/>
                  </a:lnTo>
                  <a:lnTo>
                    <a:pt x="574" y="365"/>
                  </a:lnTo>
                  <a:lnTo>
                    <a:pt x="571" y="377"/>
                  </a:lnTo>
                  <a:lnTo>
                    <a:pt x="619" y="421"/>
                  </a:lnTo>
                  <a:lnTo>
                    <a:pt x="612" y="440"/>
                  </a:lnTo>
                  <a:lnTo>
                    <a:pt x="603" y="458"/>
                  </a:lnTo>
                  <a:lnTo>
                    <a:pt x="537" y="456"/>
                  </a:lnTo>
                  <a:lnTo>
                    <a:pt x="531" y="465"/>
                  </a:lnTo>
                  <a:lnTo>
                    <a:pt x="524" y="475"/>
                  </a:lnTo>
                  <a:lnTo>
                    <a:pt x="516" y="484"/>
                  </a:lnTo>
                  <a:lnTo>
                    <a:pt x="509" y="493"/>
                  </a:lnTo>
                  <a:lnTo>
                    <a:pt x="528" y="555"/>
                  </a:lnTo>
                  <a:lnTo>
                    <a:pt x="512" y="569"/>
                  </a:lnTo>
                  <a:lnTo>
                    <a:pt x="504" y="575"/>
                  </a:lnTo>
                  <a:lnTo>
                    <a:pt x="495" y="581"/>
                  </a:lnTo>
                  <a:close/>
                </a:path>
              </a:pathLst>
            </a:custGeom>
            <a:solidFill>
              <a:srgbClr val="ED7D31"/>
            </a:solidFill>
            <a:ln w="6350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1424" tIns="45712" rIns="91424" bIns="45712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6035816" y="5722195"/>
              <a:ext cx="19776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6600" b="1" dirty="0" smtClean="0">
                  <a:solidFill>
                    <a:srgbClr val="ED7D3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保養</a:t>
              </a:r>
              <a:endParaRPr lang="zh-TW" altLang="en-US" sz="6600" b="1" dirty="0">
                <a:solidFill>
                  <a:srgbClr val="ED7D3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8933861" y="5732613"/>
            <a:ext cx="5011371" cy="5040992"/>
            <a:chOff x="8733836" y="4349168"/>
            <a:chExt cx="5011371" cy="5040992"/>
          </a:xfrm>
        </p:grpSpPr>
        <p:sp>
          <p:nvSpPr>
            <p:cNvPr id="8" name="Freeform 4"/>
            <p:cNvSpPr>
              <a:spLocks noEditPoints="1"/>
            </p:cNvSpPr>
            <p:nvPr/>
          </p:nvSpPr>
          <p:spPr bwMode="auto">
            <a:xfrm>
              <a:off x="8733836" y="4349168"/>
              <a:ext cx="5011371" cy="5040992"/>
            </a:xfrm>
            <a:custGeom>
              <a:avLst/>
              <a:gdLst>
                <a:gd name="T0" fmla="*/ 191 w 1052"/>
                <a:gd name="T1" fmla="*/ 580 h 1057"/>
                <a:gd name="T2" fmla="*/ 208 w 1052"/>
                <a:gd name="T3" fmla="*/ 646 h 1057"/>
                <a:gd name="T4" fmla="*/ 228 w 1052"/>
                <a:gd name="T5" fmla="*/ 690 h 1057"/>
                <a:gd name="T6" fmla="*/ 274 w 1052"/>
                <a:gd name="T7" fmla="*/ 757 h 1057"/>
                <a:gd name="T8" fmla="*/ 323 w 1052"/>
                <a:gd name="T9" fmla="*/ 800 h 1057"/>
                <a:gd name="T10" fmla="*/ 393 w 1052"/>
                <a:gd name="T11" fmla="*/ 841 h 1057"/>
                <a:gd name="T12" fmla="*/ 440 w 1052"/>
                <a:gd name="T13" fmla="*/ 857 h 1057"/>
                <a:gd name="T14" fmla="*/ 508 w 1052"/>
                <a:gd name="T15" fmla="*/ 867 h 1057"/>
                <a:gd name="T16" fmla="*/ 576 w 1052"/>
                <a:gd name="T17" fmla="*/ 864 h 1057"/>
                <a:gd name="T18" fmla="*/ 641 w 1052"/>
                <a:gd name="T19" fmla="*/ 847 h 1057"/>
                <a:gd name="T20" fmla="*/ 686 w 1052"/>
                <a:gd name="T21" fmla="*/ 827 h 1057"/>
                <a:gd name="T22" fmla="*/ 753 w 1052"/>
                <a:gd name="T23" fmla="*/ 780 h 1057"/>
                <a:gd name="T24" fmla="*/ 796 w 1052"/>
                <a:gd name="T25" fmla="*/ 732 h 1057"/>
                <a:gd name="T26" fmla="*/ 836 w 1052"/>
                <a:gd name="T27" fmla="*/ 661 h 1057"/>
                <a:gd name="T28" fmla="*/ 852 w 1052"/>
                <a:gd name="T29" fmla="*/ 613 h 1057"/>
                <a:gd name="T30" fmla="*/ 862 w 1052"/>
                <a:gd name="T31" fmla="*/ 545 h 1057"/>
                <a:gd name="T32" fmla="*/ 859 w 1052"/>
                <a:gd name="T33" fmla="*/ 477 h 1057"/>
                <a:gd name="T34" fmla="*/ 842 w 1052"/>
                <a:gd name="T35" fmla="*/ 412 h 1057"/>
                <a:gd name="T36" fmla="*/ 822 w 1052"/>
                <a:gd name="T37" fmla="*/ 366 h 1057"/>
                <a:gd name="T38" fmla="*/ 776 w 1052"/>
                <a:gd name="T39" fmla="*/ 300 h 1057"/>
                <a:gd name="T40" fmla="*/ 727 w 1052"/>
                <a:gd name="T41" fmla="*/ 256 h 1057"/>
                <a:gd name="T42" fmla="*/ 657 w 1052"/>
                <a:gd name="T43" fmla="*/ 216 h 1057"/>
                <a:gd name="T44" fmla="*/ 610 w 1052"/>
                <a:gd name="T45" fmla="*/ 199 h 1057"/>
                <a:gd name="T46" fmla="*/ 542 w 1052"/>
                <a:gd name="T47" fmla="*/ 189 h 1057"/>
                <a:gd name="T48" fmla="*/ 474 w 1052"/>
                <a:gd name="T49" fmla="*/ 192 h 1057"/>
                <a:gd name="T50" fmla="*/ 409 w 1052"/>
                <a:gd name="T51" fmla="*/ 209 h 1057"/>
                <a:gd name="T52" fmla="*/ 364 w 1052"/>
                <a:gd name="T53" fmla="*/ 230 h 1057"/>
                <a:gd name="T54" fmla="*/ 298 w 1052"/>
                <a:gd name="T55" fmla="*/ 276 h 1057"/>
                <a:gd name="T56" fmla="*/ 254 w 1052"/>
                <a:gd name="T57" fmla="*/ 325 h 1057"/>
                <a:gd name="T58" fmla="*/ 214 w 1052"/>
                <a:gd name="T59" fmla="*/ 396 h 1057"/>
                <a:gd name="T60" fmla="*/ 198 w 1052"/>
                <a:gd name="T61" fmla="*/ 443 h 1057"/>
                <a:gd name="T62" fmla="*/ 188 w 1052"/>
                <a:gd name="T63" fmla="*/ 511 h 1057"/>
                <a:gd name="T64" fmla="*/ 780 w 1052"/>
                <a:gd name="T65" fmla="*/ 923 h 1057"/>
                <a:gd name="T66" fmla="*/ 670 w 1052"/>
                <a:gd name="T67" fmla="*/ 975 h 1057"/>
                <a:gd name="T68" fmla="*/ 550 w 1052"/>
                <a:gd name="T69" fmla="*/ 998 h 1057"/>
                <a:gd name="T70" fmla="*/ 425 w 1052"/>
                <a:gd name="T71" fmla="*/ 1051 h 1057"/>
                <a:gd name="T72" fmla="*/ 300 w 1052"/>
                <a:gd name="T73" fmla="*/ 1011 h 1057"/>
                <a:gd name="T74" fmla="*/ 240 w 1052"/>
                <a:gd name="T75" fmla="*/ 902 h 1057"/>
                <a:gd name="T76" fmla="*/ 162 w 1052"/>
                <a:gd name="T77" fmla="*/ 825 h 1057"/>
                <a:gd name="T78" fmla="*/ 45 w 1052"/>
                <a:gd name="T79" fmla="*/ 755 h 1057"/>
                <a:gd name="T80" fmla="*/ 5 w 1052"/>
                <a:gd name="T81" fmla="*/ 628 h 1057"/>
                <a:gd name="T82" fmla="*/ 0 w 1052"/>
                <a:gd name="T83" fmla="*/ 461 h 1057"/>
                <a:gd name="T84" fmla="*/ 84 w 1052"/>
                <a:gd name="T85" fmla="*/ 371 h 1057"/>
                <a:gd name="T86" fmla="*/ 132 w 1052"/>
                <a:gd name="T87" fmla="*/ 272 h 1057"/>
                <a:gd name="T88" fmla="*/ 151 w 1052"/>
                <a:gd name="T89" fmla="*/ 152 h 1057"/>
                <a:gd name="T90" fmla="*/ 269 w 1052"/>
                <a:gd name="T91" fmla="*/ 62 h 1057"/>
                <a:gd name="T92" fmla="*/ 392 w 1052"/>
                <a:gd name="T93" fmla="*/ 77 h 1057"/>
                <a:gd name="T94" fmla="*/ 525 w 1052"/>
                <a:gd name="T95" fmla="*/ 58 h 1057"/>
                <a:gd name="T96" fmla="*/ 646 w 1052"/>
                <a:gd name="T97" fmla="*/ 74 h 1057"/>
                <a:gd name="T98" fmla="*/ 766 w 1052"/>
                <a:gd name="T99" fmla="*/ 54 h 1057"/>
                <a:gd name="T100" fmla="*/ 820 w 1052"/>
                <a:gd name="T101" fmla="*/ 163 h 1057"/>
                <a:gd name="T102" fmla="*/ 904 w 1052"/>
                <a:gd name="T103" fmla="*/ 252 h 1057"/>
                <a:gd name="T104" fmla="*/ 962 w 1052"/>
                <a:gd name="T105" fmla="*/ 359 h 1057"/>
                <a:gd name="T106" fmla="*/ 1052 w 1052"/>
                <a:gd name="T107" fmla="*/ 461 h 1057"/>
                <a:gd name="T108" fmla="*/ 1049 w 1052"/>
                <a:gd name="T109" fmla="*/ 611 h 1057"/>
                <a:gd name="T110" fmla="*/ 962 w 1052"/>
                <a:gd name="T111" fmla="*/ 697 h 1057"/>
                <a:gd name="T112" fmla="*/ 904 w 1052"/>
                <a:gd name="T113" fmla="*/ 804 h 1057"/>
                <a:gd name="T114" fmla="*/ 887 w 1052"/>
                <a:gd name="T115" fmla="*/ 917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52" h="1057">
                  <a:moveTo>
                    <a:pt x="187" y="528"/>
                  </a:moveTo>
                  <a:lnTo>
                    <a:pt x="188" y="545"/>
                  </a:lnTo>
                  <a:lnTo>
                    <a:pt x="189" y="563"/>
                  </a:lnTo>
                  <a:lnTo>
                    <a:pt x="190" y="572"/>
                  </a:lnTo>
                  <a:lnTo>
                    <a:pt x="191" y="580"/>
                  </a:lnTo>
                  <a:lnTo>
                    <a:pt x="194" y="597"/>
                  </a:lnTo>
                  <a:lnTo>
                    <a:pt x="196" y="605"/>
                  </a:lnTo>
                  <a:lnTo>
                    <a:pt x="198" y="613"/>
                  </a:lnTo>
                  <a:lnTo>
                    <a:pt x="202" y="629"/>
                  </a:lnTo>
                  <a:lnTo>
                    <a:pt x="208" y="646"/>
                  </a:lnTo>
                  <a:lnTo>
                    <a:pt x="214" y="661"/>
                  </a:lnTo>
                  <a:lnTo>
                    <a:pt x="217" y="668"/>
                  </a:lnTo>
                  <a:lnTo>
                    <a:pt x="220" y="676"/>
                  </a:lnTo>
                  <a:lnTo>
                    <a:pt x="224" y="683"/>
                  </a:lnTo>
                  <a:lnTo>
                    <a:pt x="228" y="690"/>
                  </a:lnTo>
                  <a:lnTo>
                    <a:pt x="236" y="704"/>
                  </a:lnTo>
                  <a:lnTo>
                    <a:pt x="245" y="718"/>
                  </a:lnTo>
                  <a:lnTo>
                    <a:pt x="254" y="732"/>
                  </a:lnTo>
                  <a:lnTo>
                    <a:pt x="264" y="745"/>
                  </a:lnTo>
                  <a:lnTo>
                    <a:pt x="274" y="757"/>
                  </a:lnTo>
                  <a:lnTo>
                    <a:pt x="286" y="768"/>
                  </a:lnTo>
                  <a:lnTo>
                    <a:pt x="298" y="780"/>
                  </a:lnTo>
                  <a:lnTo>
                    <a:pt x="304" y="785"/>
                  </a:lnTo>
                  <a:lnTo>
                    <a:pt x="310" y="790"/>
                  </a:lnTo>
                  <a:lnTo>
                    <a:pt x="323" y="800"/>
                  </a:lnTo>
                  <a:lnTo>
                    <a:pt x="336" y="809"/>
                  </a:lnTo>
                  <a:lnTo>
                    <a:pt x="350" y="819"/>
                  </a:lnTo>
                  <a:lnTo>
                    <a:pt x="364" y="827"/>
                  </a:lnTo>
                  <a:lnTo>
                    <a:pt x="378" y="835"/>
                  </a:lnTo>
                  <a:lnTo>
                    <a:pt x="393" y="841"/>
                  </a:lnTo>
                  <a:lnTo>
                    <a:pt x="401" y="845"/>
                  </a:lnTo>
                  <a:lnTo>
                    <a:pt x="409" y="847"/>
                  </a:lnTo>
                  <a:lnTo>
                    <a:pt x="424" y="853"/>
                  </a:lnTo>
                  <a:lnTo>
                    <a:pt x="432" y="855"/>
                  </a:lnTo>
                  <a:lnTo>
                    <a:pt x="440" y="857"/>
                  </a:lnTo>
                  <a:lnTo>
                    <a:pt x="449" y="859"/>
                  </a:lnTo>
                  <a:lnTo>
                    <a:pt x="457" y="861"/>
                  </a:lnTo>
                  <a:lnTo>
                    <a:pt x="474" y="864"/>
                  </a:lnTo>
                  <a:lnTo>
                    <a:pt x="491" y="866"/>
                  </a:lnTo>
                  <a:lnTo>
                    <a:pt x="508" y="867"/>
                  </a:lnTo>
                  <a:lnTo>
                    <a:pt x="525" y="868"/>
                  </a:lnTo>
                  <a:lnTo>
                    <a:pt x="542" y="867"/>
                  </a:lnTo>
                  <a:lnTo>
                    <a:pt x="559" y="866"/>
                  </a:lnTo>
                  <a:lnTo>
                    <a:pt x="568" y="865"/>
                  </a:lnTo>
                  <a:lnTo>
                    <a:pt x="576" y="864"/>
                  </a:lnTo>
                  <a:lnTo>
                    <a:pt x="593" y="861"/>
                  </a:lnTo>
                  <a:lnTo>
                    <a:pt x="602" y="859"/>
                  </a:lnTo>
                  <a:lnTo>
                    <a:pt x="610" y="857"/>
                  </a:lnTo>
                  <a:lnTo>
                    <a:pt x="626" y="853"/>
                  </a:lnTo>
                  <a:lnTo>
                    <a:pt x="641" y="847"/>
                  </a:lnTo>
                  <a:lnTo>
                    <a:pt x="657" y="841"/>
                  </a:lnTo>
                  <a:lnTo>
                    <a:pt x="664" y="838"/>
                  </a:lnTo>
                  <a:lnTo>
                    <a:pt x="672" y="835"/>
                  </a:lnTo>
                  <a:lnTo>
                    <a:pt x="679" y="831"/>
                  </a:lnTo>
                  <a:lnTo>
                    <a:pt x="686" y="827"/>
                  </a:lnTo>
                  <a:lnTo>
                    <a:pt x="700" y="819"/>
                  </a:lnTo>
                  <a:lnTo>
                    <a:pt x="714" y="809"/>
                  </a:lnTo>
                  <a:lnTo>
                    <a:pt x="727" y="800"/>
                  </a:lnTo>
                  <a:lnTo>
                    <a:pt x="740" y="790"/>
                  </a:lnTo>
                  <a:lnTo>
                    <a:pt x="753" y="780"/>
                  </a:lnTo>
                  <a:lnTo>
                    <a:pt x="764" y="768"/>
                  </a:lnTo>
                  <a:lnTo>
                    <a:pt x="776" y="757"/>
                  </a:lnTo>
                  <a:lnTo>
                    <a:pt x="781" y="751"/>
                  </a:lnTo>
                  <a:lnTo>
                    <a:pt x="786" y="745"/>
                  </a:lnTo>
                  <a:lnTo>
                    <a:pt x="796" y="732"/>
                  </a:lnTo>
                  <a:lnTo>
                    <a:pt x="805" y="718"/>
                  </a:lnTo>
                  <a:lnTo>
                    <a:pt x="814" y="704"/>
                  </a:lnTo>
                  <a:lnTo>
                    <a:pt x="822" y="690"/>
                  </a:lnTo>
                  <a:lnTo>
                    <a:pt x="830" y="676"/>
                  </a:lnTo>
                  <a:lnTo>
                    <a:pt x="836" y="661"/>
                  </a:lnTo>
                  <a:lnTo>
                    <a:pt x="840" y="653"/>
                  </a:lnTo>
                  <a:lnTo>
                    <a:pt x="842" y="646"/>
                  </a:lnTo>
                  <a:lnTo>
                    <a:pt x="848" y="629"/>
                  </a:lnTo>
                  <a:lnTo>
                    <a:pt x="850" y="621"/>
                  </a:lnTo>
                  <a:lnTo>
                    <a:pt x="852" y="613"/>
                  </a:lnTo>
                  <a:lnTo>
                    <a:pt x="854" y="605"/>
                  </a:lnTo>
                  <a:lnTo>
                    <a:pt x="856" y="597"/>
                  </a:lnTo>
                  <a:lnTo>
                    <a:pt x="859" y="580"/>
                  </a:lnTo>
                  <a:lnTo>
                    <a:pt x="861" y="563"/>
                  </a:lnTo>
                  <a:lnTo>
                    <a:pt x="862" y="545"/>
                  </a:lnTo>
                  <a:lnTo>
                    <a:pt x="863" y="528"/>
                  </a:lnTo>
                  <a:lnTo>
                    <a:pt x="862" y="511"/>
                  </a:lnTo>
                  <a:lnTo>
                    <a:pt x="861" y="494"/>
                  </a:lnTo>
                  <a:lnTo>
                    <a:pt x="860" y="485"/>
                  </a:lnTo>
                  <a:lnTo>
                    <a:pt x="859" y="477"/>
                  </a:lnTo>
                  <a:lnTo>
                    <a:pt x="856" y="459"/>
                  </a:lnTo>
                  <a:lnTo>
                    <a:pt x="854" y="451"/>
                  </a:lnTo>
                  <a:lnTo>
                    <a:pt x="852" y="443"/>
                  </a:lnTo>
                  <a:lnTo>
                    <a:pt x="848" y="427"/>
                  </a:lnTo>
                  <a:lnTo>
                    <a:pt x="842" y="412"/>
                  </a:lnTo>
                  <a:lnTo>
                    <a:pt x="836" y="396"/>
                  </a:lnTo>
                  <a:lnTo>
                    <a:pt x="833" y="389"/>
                  </a:lnTo>
                  <a:lnTo>
                    <a:pt x="830" y="380"/>
                  </a:lnTo>
                  <a:lnTo>
                    <a:pt x="826" y="373"/>
                  </a:lnTo>
                  <a:lnTo>
                    <a:pt x="822" y="366"/>
                  </a:lnTo>
                  <a:lnTo>
                    <a:pt x="814" y="352"/>
                  </a:lnTo>
                  <a:lnTo>
                    <a:pt x="805" y="338"/>
                  </a:lnTo>
                  <a:lnTo>
                    <a:pt x="796" y="325"/>
                  </a:lnTo>
                  <a:lnTo>
                    <a:pt x="786" y="312"/>
                  </a:lnTo>
                  <a:lnTo>
                    <a:pt x="776" y="300"/>
                  </a:lnTo>
                  <a:lnTo>
                    <a:pt x="764" y="288"/>
                  </a:lnTo>
                  <a:lnTo>
                    <a:pt x="753" y="276"/>
                  </a:lnTo>
                  <a:lnTo>
                    <a:pt x="747" y="271"/>
                  </a:lnTo>
                  <a:lnTo>
                    <a:pt x="740" y="266"/>
                  </a:lnTo>
                  <a:lnTo>
                    <a:pt x="727" y="256"/>
                  </a:lnTo>
                  <a:lnTo>
                    <a:pt x="714" y="247"/>
                  </a:lnTo>
                  <a:lnTo>
                    <a:pt x="700" y="238"/>
                  </a:lnTo>
                  <a:lnTo>
                    <a:pt x="686" y="230"/>
                  </a:lnTo>
                  <a:lnTo>
                    <a:pt x="672" y="222"/>
                  </a:lnTo>
                  <a:lnTo>
                    <a:pt x="657" y="216"/>
                  </a:lnTo>
                  <a:lnTo>
                    <a:pt x="649" y="212"/>
                  </a:lnTo>
                  <a:lnTo>
                    <a:pt x="641" y="209"/>
                  </a:lnTo>
                  <a:lnTo>
                    <a:pt x="626" y="203"/>
                  </a:lnTo>
                  <a:lnTo>
                    <a:pt x="618" y="201"/>
                  </a:lnTo>
                  <a:lnTo>
                    <a:pt x="610" y="199"/>
                  </a:lnTo>
                  <a:lnTo>
                    <a:pt x="602" y="197"/>
                  </a:lnTo>
                  <a:lnTo>
                    <a:pt x="593" y="195"/>
                  </a:lnTo>
                  <a:lnTo>
                    <a:pt x="576" y="192"/>
                  </a:lnTo>
                  <a:lnTo>
                    <a:pt x="559" y="190"/>
                  </a:lnTo>
                  <a:lnTo>
                    <a:pt x="542" y="189"/>
                  </a:lnTo>
                  <a:lnTo>
                    <a:pt x="525" y="188"/>
                  </a:lnTo>
                  <a:lnTo>
                    <a:pt x="508" y="189"/>
                  </a:lnTo>
                  <a:lnTo>
                    <a:pt x="491" y="190"/>
                  </a:lnTo>
                  <a:lnTo>
                    <a:pt x="482" y="191"/>
                  </a:lnTo>
                  <a:lnTo>
                    <a:pt x="474" y="192"/>
                  </a:lnTo>
                  <a:lnTo>
                    <a:pt x="457" y="195"/>
                  </a:lnTo>
                  <a:lnTo>
                    <a:pt x="449" y="197"/>
                  </a:lnTo>
                  <a:lnTo>
                    <a:pt x="440" y="199"/>
                  </a:lnTo>
                  <a:lnTo>
                    <a:pt x="424" y="203"/>
                  </a:lnTo>
                  <a:lnTo>
                    <a:pt x="409" y="209"/>
                  </a:lnTo>
                  <a:lnTo>
                    <a:pt x="393" y="216"/>
                  </a:lnTo>
                  <a:lnTo>
                    <a:pt x="386" y="219"/>
                  </a:lnTo>
                  <a:lnTo>
                    <a:pt x="378" y="222"/>
                  </a:lnTo>
                  <a:lnTo>
                    <a:pt x="371" y="226"/>
                  </a:lnTo>
                  <a:lnTo>
                    <a:pt x="364" y="230"/>
                  </a:lnTo>
                  <a:lnTo>
                    <a:pt x="350" y="238"/>
                  </a:lnTo>
                  <a:lnTo>
                    <a:pt x="336" y="247"/>
                  </a:lnTo>
                  <a:lnTo>
                    <a:pt x="323" y="256"/>
                  </a:lnTo>
                  <a:lnTo>
                    <a:pt x="310" y="266"/>
                  </a:lnTo>
                  <a:lnTo>
                    <a:pt x="298" y="276"/>
                  </a:lnTo>
                  <a:lnTo>
                    <a:pt x="286" y="288"/>
                  </a:lnTo>
                  <a:lnTo>
                    <a:pt x="274" y="300"/>
                  </a:lnTo>
                  <a:lnTo>
                    <a:pt x="269" y="306"/>
                  </a:lnTo>
                  <a:lnTo>
                    <a:pt x="264" y="312"/>
                  </a:lnTo>
                  <a:lnTo>
                    <a:pt x="254" y="325"/>
                  </a:lnTo>
                  <a:lnTo>
                    <a:pt x="245" y="338"/>
                  </a:lnTo>
                  <a:lnTo>
                    <a:pt x="236" y="352"/>
                  </a:lnTo>
                  <a:lnTo>
                    <a:pt x="228" y="366"/>
                  </a:lnTo>
                  <a:lnTo>
                    <a:pt x="220" y="380"/>
                  </a:lnTo>
                  <a:lnTo>
                    <a:pt x="214" y="396"/>
                  </a:lnTo>
                  <a:lnTo>
                    <a:pt x="211" y="404"/>
                  </a:lnTo>
                  <a:lnTo>
                    <a:pt x="208" y="412"/>
                  </a:lnTo>
                  <a:lnTo>
                    <a:pt x="202" y="427"/>
                  </a:lnTo>
                  <a:lnTo>
                    <a:pt x="200" y="435"/>
                  </a:lnTo>
                  <a:lnTo>
                    <a:pt x="198" y="443"/>
                  </a:lnTo>
                  <a:lnTo>
                    <a:pt x="196" y="451"/>
                  </a:lnTo>
                  <a:lnTo>
                    <a:pt x="194" y="459"/>
                  </a:lnTo>
                  <a:lnTo>
                    <a:pt x="191" y="477"/>
                  </a:lnTo>
                  <a:lnTo>
                    <a:pt x="189" y="494"/>
                  </a:lnTo>
                  <a:lnTo>
                    <a:pt x="188" y="511"/>
                  </a:lnTo>
                  <a:lnTo>
                    <a:pt x="187" y="528"/>
                  </a:lnTo>
                  <a:close/>
                  <a:moveTo>
                    <a:pt x="887" y="917"/>
                  </a:moveTo>
                  <a:lnTo>
                    <a:pt x="820" y="893"/>
                  </a:lnTo>
                  <a:lnTo>
                    <a:pt x="800" y="909"/>
                  </a:lnTo>
                  <a:lnTo>
                    <a:pt x="780" y="923"/>
                  </a:lnTo>
                  <a:lnTo>
                    <a:pt x="781" y="996"/>
                  </a:lnTo>
                  <a:lnTo>
                    <a:pt x="766" y="1003"/>
                  </a:lnTo>
                  <a:lnTo>
                    <a:pt x="751" y="1011"/>
                  </a:lnTo>
                  <a:lnTo>
                    <a:pt x="693" y="967"/>
                  </a:lnTo>
                  <a:lnTo>
                    <a:pt x="670" y="975"/>
                  </a:lnTo>
                  <a:lnTo>
                    <a:pt x="658" y="979"/>
                  </a:lnTo>
                  <a:lnTo>
                    <a:pt x="646" y="982"/>
                  </a:lnTo>
                  <a:lnTo>
                    <a:pt x="625" y="1051"/>
                  </a:lnTo>
                  <a:lnTo>
                    <a:pt x="591" y="1057"/>
                  </a:lnTo>
                  <a:lnTo>
                    <a:pt x="550" y="998"/>
                  </a:lnTo>
                  <a:lnTo>
                    <a:pt x="525" y="999"/>
                  </a:lnTo>
                  <a:lnTo>
                    <a:pt x="500" y="998"/>
                  </a:lnTo>
                  <a:lnTo>
                    <a:pt x="459" y="1057"/>
                  </a:lnTo>
                  <a:lnTo>
                    <a:pt x="442" y="1054"/>
                  </a:lnTo>
                  <a:lnTo>
                    <a:pt x="425" y="1051"/>
                  </a:lnTo>
                  <a:lnTo>
                    <a:pt x="404" y="982"/>
                  </a:lnTo>
                  <a:lnTo>
                    <a:pt x="380" y="975"/>
                  </a:lnTo>
                  <a:lnTo>
                    <a:pt x="369" y="971"/>
                  </a:lnTo>
                  <a:lnTo>
                    <a:pt x="357" y="967"/>
                  </a:lnTo>
                  <a:lnTo>
                    <a:pt x="300" y="1011"/>
                  </a:lnTo>
                  <a:lnTo>
                    <a:pt x="284" y="1003"/>
                  </a:lnTo>
                  <a:lnTo>
                    <a:pt x="269" y="996"/>
                  </a:lnTo>
                  <a:lnTo>
                    <a:pt x="270" y="923"/>
                  </a:lnTo>
                  <a:lnTo>
                    <a:pt x="250" y="909"/>
                  </a:lnTo>
                  <a:lnTo>
                    <a:pt x="240" y="902"/>
                  </a:lnTo>
                  <a:lnTo>
                    <a:pt x="230" y="893"/>
                  </a:lnTo>
                  <a:lnTo>
                    <a:pt x="163" y="917"/>
                  </a:lnTo>
                  <a:lnTo>
                    <a:pt x="151" y="905"/>
                  </a:lnTo>
                  <a:lnTo>
                    <a:pt x="138" y="892"/>
                  </a:lnTo>
                  <a:lnTo>
                    <a:pt x="162" y="825"/>
                  </a:lnTo>
                  <a:lnTo>
                    <a:pt x="147" y="804"/>
                  </a:lnTo>
                  <a:lnTo>
                    <a:pt x="132" y="784"/>
                  </a:lnTo>
                  <a:lnTo>
                    <a:pt x="61" y="785"/>
                  </a:lnTo>
                  <a:lnTo>
                    <a:pt x="53" y="770"/>
                  </a:lnTo>
                  <a:lnTo>
                    <a:pt x="45" y="755"/>
                  </a:lnTo>
                  <a:lnTo>
                    <a:pt x="88" y="697"/>
                  </a:lnTo>
                  <a:lnTo>
                    <a:pt x="80" y="674"/>
                  </a:lnTo>
                  <a:lnTo>
                    <a:pt x="76" y="662"/>
                  </a:lnTo>
                  <a:lnTo>
                    <a:pt x="73" y="650"/>
                  </a:lnTo>
                  <a:lnTo>
                    <a:pt x="5" y="628"/>
                  </a:lnTo>
                  <a:lnTo>
                    <a:pt x="0" y="595"/>
                  </a:lnTo>
                  <a:lnTo>
                    <a:pt x="58" y="553"/>
                  </a:lnTo>
                  <a:lnTo>
                    <a:pt x="57" y="528"/>
                  </a:lnTo>
                  <a:lnTo>
                    <a:pt x="58" y="503"/>
                  </a:lnTo>
                  <a:lnTo>
                    <a:pt x="0" y="461"/>
                  </a:lnTo>
                  <a:lnTo>
                    <a:pt x="2" y="445"/>
                  </a:lnTo>
                  <a:lnTo>
                    <a:pt x="5" y="428"/>
                  </a:lnTo>
                  <a:lnTo>
                    <a:pt x="73" y="407"/>
                  </a:lnTo>
                  <a:lnTo>
                    <a:pt x="80" y="382"/>
                  </a:lnTo>
                  <a:lnTo>
                    <a:pt x="84" y="371"/>
                  </a:lnTo>
                  <a:lnTo>
                    <a:pt x="88" y="359"/>
                  </a:lnTo>
                  <a:lnTo>
                    <a:pt x="45" y="302"/>
                  </a:lnTo>
                  <a:lnTo>
                    <a:pt x="53" y="286"/>
                  </a:lnTo>
                  <a:lnTo>
                    <a:pt x="61" y="271"/>
                  </a:lnTo>
                  <a:lnTo>
                    <a:pt x="132" y="272"/>
                  </a:lnTo>
                  <a:lnTo>
                    <a:pt x="147" y="252"/>
                  </a:lnTo>
                  <a:lnTo>
                    <a:pt x="154" y="242"/>
                  </a:lnTo>
                  <a:lnTo>
                    <a:pt x="162" y="232"/>
                  </a:lnTo>
                  <a:lnTo>
                    <a:pt x="138" y="164"/>
                  </a:lnTo>
                  <a:lnTo>
                    <a:pt x="151" y="152"/>
                  </a:lnTo>
                  <a:lnTo>
                    <a:pt x="163" y="140"/>
                  </a:lnTo>
                  <a:lnTo>
                    <a:pt x="230" y="163"/>
                  </a:lnTo>
                  <a:lnTo>
                    <a:pt x="250" y="148"/>
                  </a:lnTo>
                  <a:lnTo>
                    <a:pt x="270" y="134"/>
                  </a:lnTo>
                  <a:lnTo>
                    <a:pt x="269" y="62"/>
                  </a:lnTo>
                  <a:lnTo>
                    <a:pt x="284" y="54"/>
                  </a:lnTo>
                  <a:lnTo>
                    <a:pt x="300" y="46"/>
                  </a:lnTo>
                  <a:lnTo>
                    <a:pt x="357" y="89"/>
                  </a:lnTo>
                  <a:lnTo>
                    <a:pt x="380" y="81"/>
                  </a:lnTo>
                  <a:lnTo>
                    <a:pt x="392" y="77"/>
                  </a:lnTo>
                  <a:lnTo>
                    <a:pt x="404" y="74"/>
                  </a:lnTo>
                  <a:lnTo>
                    <a:pt x="425" y="5"/>
                  </a:lnTo>
                  <a:lnTo>
                    <a:pt x="459" y="0"/>
                  </a:lnTo>
                  <a:lnTo>
                    <a:pt x="500" y="59"/>
                  </a:lnTo>
                  <a:lnTo>
                    <a:pt x="525" y="58"/>
                  </a:lnTo>
                  <a:lnTo>
                    <a:pt x="550" y="59"/>
                  </a:lnTo>
                  <a:lnTo>
                    <a:pt x="591" y="0"/>
                  </a:lnTo>
                  <a:lnTo>
                    <a:pt x="608" y="2"/>
                  </a:lnTo>
                  <a:lnTo>
                    <a:pt x="625" y="5"/>
                  </a:lnTo>
                  <a:lnTo>
                    <a:pt x="646" y="74"/>
                  </a:lnTo>
                  <a:lnTo>
                    <a:pt x="670" y="81"/>
                  </a:lnTo>
                  <a:lnTo>
                    <a:pt x="682" y="85"/>
                  </a:lnTo>
                  <a:lnTo>
                    <a:pt x="693" y="89"/>
                  </a:lnTo>
                  <a:lnTo>
                    <a:pt x="751" y="46"/>
                  </a:lnTo>
                  <a:lnTo>
                    <a:pt x="766" y="54"/>
                  </a:lnTo>
                  <a:lnTo>
                    <a:pt x="781" y="62"/>
                  </a:lnTo>
                  <a:lnTo>
                    <a:pt x="780" y="134"/>
                  </a:lnTo>
                  <a:lnTo>
                    <a:pt x="800" y="148"/>
                  </a:lnTo>
                  <a:lnTo>
                    <a:pt x="810" y="155"/>
                  </a:lnTo>
                  <a:lnTo>
                    <a:pt x="820" y="163"/>
                  </a:lnTo>
                  <a:lnTo>
                    <a:pt x="887" y="140"/>
                  </a:lnTo>
                  <a:lnTo>
                    <a:pt x="900" y="152"/>
                  </a:lnTo>
                  <a:lnTo>
                    <a:pt x="912" y="164"/>
                  </a:lnTo>
                  <a:lnTo>
                    <a:pt x="888" y="232"/>
                  </a:lnTo>
                  <a:lnTo>
                    <a:pt x="904" y="252"/>
                  </a:lnTo>
                  <a:lnTo>
                    <a:pt x="918" y="272"/>
                  </a:lnTo>
                  <a:lnTo>
                    <a:pt x="990" y="271"/>
                  </a:lnTo>
                  <a:lnTo>
                    <a:pt x="997" y="286"/>
                  </a:lnTo>
                  <a:lnTo>
                    <a:pt x="1005" y="302"/>
                  </a:lnTo>
                  <a:lnTo>
                    <a:pt x="962" y="359"/>
                  </a:lnTo>
                  <a:lnTo>
                    <a:pt x="970" y="382"/>
                  </a:lnTo>
                  <a:lnTo>
                    <a:pt x="974" y="395"/>
                  </a:lnTo>
                  <a:lnTo>
                    <a:pt x="977" y="407"/>
                  </a:lnTo>
                  <a:lnTo>
                    <a:pt x="1045" y="428"/>
                  </a:lnTo>
                  <a:lnTo>
                    <a:pt x="1052" y="461"/>
                  </a:lnTo>
                  <a:lnTo>
                    <a:pt x="992" y="503"/>
                  </a:lnTo>
                  <a:lnTo>
                    <a:pt x="993" y="528"/>
                  </a:lnTo>
                  <a:lnTo>
                    <a:pt x="992" y="553"/>
                  </a:lnTo>
                  <a:lnTo>
                    <a:pt x="1052" y="595"/>
                  </a:lnTo>
                  <a:lnTo>
                    <a:pt x="1049" y="611"/>
                  </a:lnTo>
                  <a:lnTo>
                    <a:pt x="1045" y="628"/>
                  </a:lnTo>
                  <a:lnTo>
                    <a:pt x="977" y="650"/>
                  </a:lnTo>
                  <a:lnTo>
                    <a:pt x="970" y="674"/>
                  </a:lnTo>
                  <a:lnTo>
                    <a:pt x="966" y="686"/>
                  </a:lnTo>
                  <a:lnTo>
                    <a:pt x="962" y="697"/>
                  </a:lnTo>
                  <a:lnTo>
                    <a:pt x="1005" y="755"/>
                  </a:lnTo>
                  <a:lnTo>
                    <a:pt x="997" y="770"/>
                  </a:lnTo>
                  <a:lnTo>
                    <a:pt x="990" y="785"/>
                  </a:lnTo>
                  <a:lnTo>
                    <a:pt x="918" y="784"/>
                  </a:lnTo>
                  <a:lnTo>
                    <a:pt x="904" y="804"/>
                  </a:lnTo>
                  <a:lnTo>
                    <a:pt x="897" y="814"/>
                  </a:lnTo>
                  <a:lnTo>
                    <a:pt x="888" y="825"/>
                  </a:lnTo>
                  <a:lnTo>
                    <a:pt x="912" y="892"/>
                  </a:lnTo>
                  <a:lnTo>
                    <a:pt x="900" y="905"/>
                  </a:lnTo>
                  <a:lnTo>
                    <a:pt x="887" y="91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6350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1424" tIns="45712" rIns="91424" bIns="45712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9860891" y="5592392"/>
              <a:ext cx="270011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8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假髮</a:t>
              </a:r>
              <a:endParaRPr lang="en-US" altLang="zh-TW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8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廠商</a:t>
              </a:r>
              <a:endParaRPr lang="zh-TW" altLang="en-US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13607616" y="4860118"/>
            <a:ext cx="3229002" cy="3219126"/>
            <a:chOff x="13630388" y="4121330"/>
            <a:chExt cx="3229002" cy="3219126"/>
          </a:xfrm>
        </p:grpSpPr>
        <p:sp>
          <p:nvSpPr>
            <p:cNvPr id="11" name="Freeform 3"/>
            <p:cNvSpPr>
              <a:spLocks noEditPoints="1"/>
            </p:cNvSpPr>
            <p:nvPr/>
          </p:nvSpPr>
          <p:spPr bwMode="auto">
            <a:xfrm>
              <a:off x="13630388" y="4121330"/>
              <a:ext cx="3229002" cy="3219126"/>
            </a:xfrm>
            <a:custGeom>
              <a:avLst/>
              <a:gdLst>
                <a:gd name="T0" fmla="*/ 137 w 636"/>
                <a:gd name="T1" fmla="*/ 344 h 633"/>
                <a:gd name="T2" fmla="*/ 146 w 636"/>
                <a:gd name="T3" fmla="*/ 379 h 633"/>
                <a:gd name="T4" fmla="*/ 157 w 636"/>
                <a:gd name="T5" fmla="*/ 404 h 633"/>
                <a:gd name="T6" fmla="*/ 177 w 636"/>
                <a:gd name="T7" fmla="*/ 432 h 633"/>
                <a:gd name="T8" fmla="*/ 202 w 636"/>
                <a:gd name="T9" fmla="*/ 457 h 633"/>
                <a:gd name="T10" fmla="*/ 231 w 636"/>
                <a:gd name="T11" fmla="*/ 477 h 633"/>
                <a:gd name="T12" fmla="*/ 272 w 636"/>
                <a:gd name="T13" fmla="*/ 493 h 633"/>
                <a:gd name="T14" fmla="*/ 308 w 636"/>
                <a:gd name="T15" fmla="*/ 498 h 633"/>
                <a:gd name="T16" fmla="*/ 346 w 636"/>
                <a:gd name="T17" fmla="*/ 496 h 633"/>
                <a:gd name="T18" fmla="*/ 381 w 636"/>
                <a:gd name="T19" fmla="*/ 487 h 633"/>
                <a:gd name="T20" fmla="*/ 405 w 636"/>
                <a:gd name="T21" fmla="*/ 477 h 633"/>
                <a:gd name="T22" fmla="*/ 434 w 636"/>
                <a:gd name="T23" fmla="*/ 457 h 633"/>
                <a:gd name="T24" fmla="*/ 460 w 636"/>
                <a:gd name="T25" fmla="*/ 432 h 633"/>
                <a:gd name="T26" fmla="*/ 479 w 636"/>
                <a:gd name="T27" fmla="*/ 404 h 633"/>
                <a:gd name="T28" fmla="*/ 495 w 636"/>
                <a:gd name="T29" fmla="*/ 362 h 633"/>
                <a:gd name="T30" fmla="*/ 501 w 636"/>
                <a:gd name="T31" fmla="*/ 325 h 633"/>
                <a:gd name="T32" fmla="*/ 499 w 636"/>
                <a:gd name="T33" fmla="*/ 288 h 633"/>
                <a:gd name="T34" fmla="*/ 490 w 636"/>
                <a:gd name="T35" fmla="*/ 254 h 633"/>
                <a:gd name="T36" fmla="*/ 479 w 636"/>
                <a:gd name="T37" fmla="*/ 230 h 633"/>
                <a:gd name="T38" fmla="*/ 460 w 636"/>
                <a:gd name="T39" fmla="*/ 201 h 633"/>
                <a:gd name="T40" fmla="*/ 434 w 636"/>
                <a:gd name="T41" fmla="*/ 176 h 633"/>
                <a:gd name="T42" fmla="*/ 405 w 636"/>
                <a:gd name="T43" fmla="*/ 157 h 633"/>
                <a:gd name="T44" fmla="*/ 364 w 636"/>
                <a:gd name="T45" fmla="*/ 139 h 633"/>
                <a:gd name="T46" fmla="*/ 328 w 636"/>
                <a:gd name="T47" fmla="*/ 134 h 633"/>
                <a:gd name="T48" fmla="*/ 290 w 636"/>
                <a:gd name="T49" fmla="*/ 136 h 633"/>
                <a:gd name="T50" fmla="*/ 255 w 636"/>
                <a:gd name="T51" fmla="*/ 145 h 633"/>
                <a:gd name="T52" fmla="*/ 231 w 636"/>
                <a:gd name="T53" fmla="*/ 157 h 633"/>
                <a:gd name="T54" fmla="*/ 202 w 636"/>
                <a:gd name="T55" fmla="*/ 176 h 633"/>
                <a:gd name="T56" fmla="*/ 177 w 636"/>
                <a:gd name="T57" fmla="*/ 201 h 633"/>
                <a:gd name="T58" fmla="*/ 157 w 636"/>
                <a:gd name="T59" fmla="*/ 230 h 633"/>
                <a:gd name="T60" fmla="*/ 141 w 636"/>
                <a:gd name="T61" fmla="*/ 271 h 633"/>
                <a:gd name="T62" fmla="*/ 135 w 636"/>
                <a:gd name="T63" fmla="*/ 307 h 633"/>
                <a:gd name="T64" fmla="*/ 429 w 636"/>
                <a:gd name="T65" fmla="*/ 551 h 633"/>
                <a:gd name="T66" fmla="*/ 382 w 636"/>
                <a:gd name="T67" fmla="*/ 628 h 633"/>
                <a:gd name="T68" fmla="*/ 299 w 636"/>
                <a:gd name="T69" fmla="*/ 575 h 633"/>
                <a:gd name="T70" fmla="*/ 219 w 636"/>
                <a:gd name="T71" fmla="*/ 618 h 633"/>
                <a:gd name="T72" fmla="*/ 184 w 636"/>
                <a:gd name="T73" fmla="*/ 536 h 633"/>
                <a:gd name="T74" fmla="*/ 146 w 636"/>
                <a:gd name="T75" fmla="*/ 507 h 633"/>
                <a:gd name="T76" fmla="*/ 94 w 636"/>
                <a:gd name="T77" fmla="*/ 440 h 633"/>
                <a:gd name="T78" fmla="*/ 75 w 636"/>
                <a:gd name="T79" fmla="*/ 395 h 633"/>
                <a:gd name="T80" fmla="*/ 64 w 636"/>
                <a:gd name="T81" fmla="*/ 311 h 633"/>
                <a:gd name="T82" fmla="*/ 70 w 636"/>
                <a:gd name="T83" fmla="*/ 262 h 633"/>
                <a:gd name="T84" fmla="*/ 102 w 636"/>
                <a:gd name="T85" fmla="*/ 184 h 633"/>
                <a:gd name="T86" fmla="*/ 132 w 636"/>
                <a:gd name="T87" fmla="*/ 144 h 633"/>
                <a:gd name="T88" fmla="*/ 200 w 636"/>
                <a:gd name="T89" fmla="*/ 93 h 633"/>
                <a:gd name="T90" fmla="*/ 246 w 636"/>
                <a:gd name="T91" fmla="*/ 74 h 633"/>
                <a:gd name="T92" fmla="*/ 296 w 636"/>
                <a:gd name="T93" fmla="*/ 0 h 633"/>
                <a:gd name="T94" fmla="*/ 367 w 636"/>
                <a:gd name="T95" fmla="*/ 67 h 633"/>
                <a:gd name="T96" fmla="*/ 444 w 636"/>
                <a:gd name="T97" fmla="*/ 25 h 633"/>
                <a:gd name="T98" fmla="*/ 478 w 636"/>
                <a:gd name="T99" fmla="*/ 116 h 633"/>
                <a:gd name="T100" fmla="*/ 574 w 636"/>
                <a:gd name="T101" fmla="*/ 126 h 633"/>
                <a:gd name="T102" fmla="*/ 550 w 636"/>
                <a:gd name="T103" fmla="*/ 205 h 633"/>
                <a:gd name="T104" fmla="*/ 567 w 636"/>
                <a:gd name="T105" fmla="*/ 245 h 633"/>
                <a:gd name="T106" fmla="*/ 577 w 636"/>
                <a:gd name="T107" fmla="*/ 329 h 633"/>
                <a:gd name="T108" fmla="*/ 571 w 636"/>
                <a:gd name="T109" fmla="*/ 377 h 633"/>
                <a:gd name="T110" fmla="*/ 537 w 636"/>
                <a:gd name="T111" fmla="*/ 456 h 633"/>
                <a:gd name="T112" fmla="*/ 509 w 636"/>
                <a:gd name="T113" fmla="*/ 493 h 633"/>
                <a:gd name="T114" fmla="*/ 495 w 636"/>
                <a:gd name="T115" fmla="*/ 581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36" h="633">
                  <a:moveTo>
                    <a:pt x="135" y="316"/>
                  </a:moveTo>
                  <a:lnTo>
                    <a:pt x="135" y="325"/>
                  </a:lnTo>
                  <a:lnTo>
                    <a:pt x="136" y="335"/>
                  </a:lnTo>
                  <a:lnTo>
                    <a:pt x="137" y="344"/>
                  </a:lnTo>
                  <a:lnTo>
                    <a:pt x="139" y="354"/>
                  </a:lnTo>
                  <a:lnTo>
                    <a:pt x="141" y="362"/>
                  </a:lnTo>
                  <a:lnTo>
                    <a:pt x="143" y="371"/>
                  </a:lnTo>
                  <a:lnTo>
                    <a:pt x="146" y="379"/>
                  </a:lnTo>
                  <a:lnTo>
                    <a:pt x="149" y="388"/>
                  </a:lnTo>
                  <a:lnTo>
                    <a:pt x="151" y="392"/>
                  </a:lnTo>
                  <a:lnTo>
                    <a:pt x="153" y="396"/>
                  </a:lnTo>
                  <a:lnTo>
                    <a:pt x="157" y="404"/>
                  </a:lnTo>
                  <a:lnTo>
                    <a:pt x="161" y="411"/>
                  </a:lnTo>
                  <a:lnTo>
                    <a:pt x="166" y="419"/>
                  </a:lnTo>
                  <a:lnTo>
                    <a:pt x="171" y="426"/>
                  </a:lnTo>
                  <a:lnTo>
                    <a:pt x="177" y="432"/>
                  </a:lnTo>
                  <a:lnTo>
                    <a:pt x="182" y="439"/>
                  </a:lnTo>
                  <a:lnTo>
                    <a:pt x="189" y="445"/>
                  </a:lnTo>
                  <a:lnTo>
                    <a:pt x="196" y="451"/>
                  </a:lnTo>
                  <a:lnTo>
                    <a:pt x="202" y="457"/>
                  </a:lnTo>
                  <a:lnTo>
                    <a:pt x="209" y="462"/>
                  </a:lnTo>
                  <a:lnTo>
                    <a:pt x="216" y="468"/>
                  </a:lnTo>
                  <a:lnTo>
                    <a:pt x="223" y="472"/>
                  </a:lnTo>
                  <a:lnTo>
                    <a:pt x="231" y="477"/>
                  </a:lnTo>
                  <a:lnTo>
                    <a:pt x="247" y="484"/>
                  </a:lnTo>
                  <a:lnTo>
                    <a:pt x="255" y="487"/>
                  </a:lnTo>
                  <a:lnTo>
                    <a:pt x="264" y="490"/>
                  </a:lnTo>
                  <a:lnTo>
                    <a:pt x="272" y="493"/>
                  </a:lnTo>
                  <a:lnTo>
                    <a:pt x="281" y="495"/>
                  </a:lnTo>
                  <a:lnTo>
                    <a:pt x="290" y="496"/>
                  </a:lnTo>
                  <a:lnTo>
                    <a:pt x="299" y="498"/>
                  </a:lnTo>
                  <a:lnTo>
                    <a:pt x="308" y="498"/>
                  </a:lnTo>
                  <a:lnTo>
                    <a:pt x="319" y="499"/>
                  </a:lnTo>
                  <a:lnTo>
                    <a:pt x="328" y="498"/>
                  </a:lnTo>
                  <a:lnTo>
                    <a:pt x="337" y="498"/>
                  </a:lnTo>
                  <a:lnTo>
                    <a:pt x="346" y="496"/>
                  </a:lnTo>
                  <a:lnTo>
                    <a:pt x="355" y="495"/>
                  </a:lnTo>
                  <a:lnTo>
                    <a:pt x="364" y="493"/>
                  </a:lnTo>
                  <a:lnTo>
                    <a:pt x="372" y="490"/>
                  </a:lnTo>
                  <a:lnTo>
                    <a:pt x="381" y="487"/>
                  </a:lnTo>
                  <a:lnTo>
                    <a:pt x="389" y="484"/>
                  </a:lnTo>
                  <a:lnTo>
                    <a:pt x="393" y="482"/>
                  </a:lnTo>
                  <a:lnTo>
                    <a:pt x="397" y="481"/>
                  </a:lnTo>
                  <a:lnTo>
                    <a:pt x="405" y="477"/>
                  </a:lnTo>
                  <a:lnTo>
                    <a:pt x="413" y="472"/>
                  </a:lnTo>
                  <a:lnTo>
                    <a:pt x="420" y="468"/>
                  </a:lnTo>
                  <a:lnTo>
                    <a:pt x="427" y="462"/>
                  </a:lnTo>
                  <a:lnTo>
                    <a:pt x="434" y="457"/>
                  </a:lnTo>
                  <a:lnTo>
                    <a:pt x="442" y="451"/>
                  </a:lnTo>
                  <a:lnTo>
                    <a:pt x="448" y="445"/>
                  </a:lnTo>
                  <a:lnTo>
                    <a:pt x="454" y="439"/>
                  </a:lnTo>
                  <a:lnTo>
                    <a:pt x="460" y="432"/>
                  </a:lnTo>
                  <a:lnTo>
                    <a:pt x="465" y="426"/>
                  </a:lnTo>
                  <a:lnTo>
                    <a:pt x="470" y="419"/>
                  </a:lnTo>
                  <a:lnTo>
                    <a:pt x="475" y="411"/>
                  </a:lnTo>
                  <a:lnTo>
                    <a:pt x="479" y="404"/>
                  </a:lnTo>
                  <a:lnTo>
                    <a:pt x="487" y="388"/>
                  </a:lnTo>
                  <a:lnTo>
                    <a:pt x="490" y="379"/>
                  </a:lnTo>
                  <a:lnTo>
                    <a:pt x="493" y="371"/>
                  </a:lnTo>
                  <a:lnTo>
                    <a:pt x="495" y="362"/>
                  </a:lnTo>
                  <a:lnTo>
                    <a:pt x="497" y="354"/>
                  </a:lnTo>
                  <a:lnTo>
                    <a:pt x="499" y="344"/>
                  </a:lnTo>
                  <a:lnTo>
                    <a:pt x="500" y="335"/>
                  </a:lnTo>
                  <a:lnTo>
                    <a:pt x="501" y="325"/>
                  </a:lnTo>
                  <a:lnTo>
                    <a:pt x="501" y="316"/>
                  </a:lnTo>
                  <a:lnTo>
                    <a:pt x="501" y="307"/>
                  </a:lnTo>
                  <a:lnTo>
                    <a:pt x="500" y="298"/>
                  </a:lnTo>
                  <a:lnTo>
                    <a:pt x="499" y="288"/>
                  </a:lnTo>
                  <a:lnTo>
                    <a:pt x="497" y="279"/>
                  </a:lnTo>
                  <a:lnTo>
                    <a:pt x="495" y="271"/>
                  </a:lnTo>
                  <a:lnTo>
                    <a:pt x="493" y="262"/>
                  </a:lnTo>
                  <a:lnTo>
                    <a:pt x="490" y="254"/>
                  </a:lnTo>
                  <a:lnTo>
                    <a:pt x="487" y="245"/>
                  </a:lnTo>
                  <a:lnTo>
                    <a:pt x="485" y="241"/>
                  </a:lnTo>
                  <a:lnTo>
                    <a:pt x="483" y="237"/>
                  </a:lnTo>
                  <a:lnTo>
                    <a:pt x="479" y="230"/>
                  </a:lnTo>
                  <a:lnTo>
                    <a:pt x="475" y="222"/>
                  </a:lnTo>
                  <a:lnTo>
                    <a:pt x="470" y="215"/>
                  </a:lnTo>
                  <a:lnTo>
                    <a:pt x="465" y="207"/>
                  </a:lnTo>
                  <a:lnTo>
                    <a:pt x="460" y="201"/>
                  </a:lnTo>
                  <a:lnTo>
                    <a:pt x="454" y="194"/>
                  </a:lnTo>
                  <a:lnTo>
                    <a:pt x="448" y="188"/>
                  </a:lnTo>
                  <a:lnTo>
                    <a:pt x="442" y="182"/>
                  </a:lnTo>
                  <a:lnTo>
                    <a:pt x="434" y="176"/>
                  </a:lnTo>
                  <a:lnTo>
                    <a:pt x="427" y="171"/>
                  </a:lnTo>
                  <a:lnTo>
                    <a:pt x="420" y="166"/>
                  </a:lnTo>
                  <a:lnTo>
                    <a:pt x="413" y="161"/>
                  </a:lnTo>
                  <a:lnTo>
                    <a:pt x="405" y="157"/>
                  </a:lnTo>
                  <a:lnTo>
                    <a:pt x="389" y="148"/>
                  </a:lnTo>
                  <a:lnTo>
                    <a:pt x="381" y="145"/>
                  </a:lnTo>
                  <a:lnTo>
                    <a:pt x="372" y="142"/>
                  </a:lnTo>
                  <a:lnTo>
                    <a:pt x="364" y="139"/>
                  </a:lnTo>
                  <a:lnTo>
                    <a:pt x="355" y="137"/>
                  </a:lnTo>
                  <a:lnTo>
                    <a:pt x="346" y="136"/>
                  </a:lnTo>
                  <a:lnTo>
                    <a:pt x="337" y="135"/>
                  </a:lnTo>
                  <a:lnTo>
                    <a:pt x="328" y="134"/>
                  </a:lnTo>
                  <a:lnTo>
                    <a:pt x="319" y="134"/>
                  </a:lnTo>
                  <a:lnTo>
                    <a:pt x="308" y="134"/>
                  </a:lnTo>
                  <a:lnTo>
                    <a:pt x="299" y="135"/>
                  </a:lnTo>
                  <a:lnTo>
                    <a:pt x="290" y="136"/>
                  </a:lnTo>
                  <a:lnTo>
                    <a:pt x="281" y="137"/>
                  </a:lnTo>
                  <a:lnTo>
                    <a:pt x="272" y="139"/>
                  </a:lnTo>
                  <a:lnTo>
                    <a:pt x="264" y="142"/>
                  </a:lnTo>
                  <a:lnTo>
                    <a:pt x="255" y="145"/>
                  </a:lnTo>
                  <a:lnTo>
                    <a:pt x="247" y="148"/>
                  </a:lnTo>
                  <a:lnTo>
                    <a:pt x="243" y="150"/>
                  </a:lnTo>
                  <a:lnTo>
                    <a:pt x="239" y="153"/>
                  </a:lnTo>
                  <a:lnTo>
                    <a:pt x="231" y="157"/>
                  </a:lnTo>
                  <a:lnTo>
                    <a:pt x="223" y="161"/>
                  </a:lnTo>
                  <a:lnTo>
                    <a:pt x="216" y="166"/>
                  </a:lnTo>
                  <a:lnTo>
                    <a:pt x="209" y="171"/>
                  </a:lnTo>
                  <a:lnTo>
                    <a:pt x="202" y="176"/>
                  </a:lnTo>
                  <a:lnTo>
                    <a:pt x="196" y="182"/>
                  </a:lnTo>
                  <a:lnTo>
                    <a:pt x="189" y="188"/>
                  </a:lnTo>
                  <a:lnTo>
                    <a:pt x="182" y="194"/>
                  </a:lnTo>
                  <a:lnTo>
                    <a:pt x="177" y="201"/>
                  </a:lnTo>
                  <a:lnTo>
                    <a:pt x="171" y="207"/>
                  </a:lnTo>
                  <a:lnTo>
                    <a:pt x="166" y="215"/>
                  </a:lnTo>
                  <a:lnTo>
                    <a:pt x="161" y="222"/>
                  </a:lnTo>
                  <a:lnTo>
                    <a:pt x="157" y="230"/>
                  </a:lnTo>
                  <a:lnTo>
                    <a:pt x="149" y="245"/>
                  </a:lnTo>
                  <a:lnTo>
                    <a:pt x="146" y="254"/>
                  </a:lnTo>
                  <a:lnTo>
                    <a:pt x="143" y="262"/>
                  </a:lnTo>
                  <a:lnTo>
                    <a:pt x="141" y="271"/>
                  </a:lnTo>
                  <a:lnTo>
                    <a:pt x="139" y="279"/>
                  </a:lnTo>
                  <a:lnTo>
                    <a:pt x="137" y="288"/>
                  </a:lnTo>
                  <a:lnTo>
                    <a:pt x="136" y="298"/>
                  </a:lnTo>
                  <a:lnTo>
                    <a:pt x="135" y="307"/>
                  </a:lnTo>
                  <a:lnTo>
                    <a:pt x="135" y="316"/>
                  </a:lnTo>
                  <a:close/>
                  <a:moveTo>
                    <a:pt x="495" y="581"/>
                  </a:moveTo>
                  <a:lnTo>
                    <a:pt x="441" y="545"/>
                  </a:lnTo>
                  <a:lnTo>
                    <a:pt x="429" y="551"/>
                  </a:lnTo>
                  <a:lnTo>
                    <a:pt x="419" y="556"/>
                  </a:lnTo>
                  <a:lnTo>
                    <a:pt x="408" y="560"/>
                  </a:lnTo>
                  <a:lnTo>
                    <a:pt x="396" y="564"/>
                  </a:lnTo>
                  <a:lnTo>
                    <a:pt x="382" y="628"/>
                  </a:lnTo>
                  <a:lnTo>
                    <a:pt x="362" y="631"/>
                  </a:lnTo>
                  <a:lnTo>
                    <a:pt x="342" y="633"/>
                  </a:lnTo>
                  <a:lnTo>
                    <a:pt x="311" y="575"/>
                  </a:lnTo>
                  <a:lnTo>
                    <a:pt x="299" y="575"/>
                  </a:lnTo>
                  <a:lnTo>
                    <a:pt x="287" y="573"/>
                  </a:lnTo>
                  <a:lnTo>
                    <a:pt x="275" y="572"/>
                  </a:lnTo>
                  <a:lnTo>
                    <a:pt x="263" y="569"/>
                  </a:lnTo>
                  <a:lnTo>
                    <a:pt x="219" y="618"/>
                  </a:lnTo>
                  <a:lnTo>
                    <a:pt x="209" y="615"/>
                  </a:lnTo>
                  <a:lnTo>
                    <a:pt x="200" y="612"/>
                  </a:lnTo>
                  <a:lnTo>
                    <a:pt x="181" y="604"/>
                  </a:lnTo>
                  <a:lnTo>
                    <a:pt x="184" y="536"/>
                  </a:lnTo>
                  <a:lnTo>
                    <a:pt x="174" y="530"/>
                  </a:lnTo>
                  <a:lnTo>
                    <a:pt x="164" y="522"/>
                  </a:lnTo>
                  <a:lnTo>
                    <a:pt x="155" y="515"/>
                  </a:lnTo>
                  <a:lnTo>
                    <a:pt x="146" y="507"/>
                  </a:lnTo>
                  <a:lnTo>
                    <a:pt x="80" y="527"/>
                  </a:lnTo>
                  <a:lnTo>
                    <a:pt x="68" y="513"/>
                  </a:lnTo>
                  <a:lnTo>
                    <a:pt x="56" y="498"/>
                  </a:lnTo>
                  <a:lnTo>
                    <a:pt x="94" y="440"/>
                  </a:lnTo>
                  <a:lnTo>
                    <a:pt x="89" y="429"/>
                  </a:lnTo>
                  <a:lnTo>
                    <a:pt x="84" y="418"/>
                  </a:lnTo>
                  <a:lnTo>
                    <a:pt x="79" y="407"/>
                  </a:lnTo>
                  <a:lnTo>
                    <a:pt x="75" y="395"/>
                  </a:lnTo>
                  <a:lnTo>
                    <a:pt x="5" y="380"/>
                  </a:lnTo>
                  <a:lnTo>
                    <a:pt x="2" y="362"/>
                  </a:lnTo>
                  <a:lnTo>
                    <a:pt x="0" y="343"/>
                  </a:lnTo>
                  <a:lnTo>
                    <a:pt x="64" y="311"/>
                  </a:lnTo>
                  <a:lnTo>
                    <a:pt x="65" y="298"/>
                  </a:lnTo>
                  <a:lnTo>
                    <a:pt x="66" y="286"/>
                  </a:lnTo>
                  <a:lnTo>
                    <a:pt x="68" y="274"/>
                  </a:lnTo>
                  <a:lnTo>
                    <a:pt x="70" y="262"/>
                  </a:lnTo>
                  <a:lnTo>
                    <a:pt x="16" y="213"/>
                  </a:lnTo>
                  <a:lnTo>
                    <a:pt x="23" y="197"/>
                  </a:lnTo>
                  <a:lnTo>
                    <a:pt x="30" y="181"/>
                  </a:lnTo>
                  <a:lnTo>
                    <a:pt x="102" y="184"/>
                  </a:lnTo>
                  <a:lnTo>
                    <a:pt x="109" y="174"/>
                  </a:lnTo>
                  <a:lnTo>
                    <a:pt x="116" y="164"/>
                  </a:lnTo>
                  <a:lnTo>
                    <a:pt x="124" y="154"/>
                  </a:lnTo>
                  <a:lnTo>
                    <a:pt x="132" y="144"/>
                  </a:lnTo>
                  <a:lnTo>
                    <a:pt x="111" y="75"/>
                  </a:lnTo>
                  <a:lnTo>
                    <a:pt x="124" y="64"/>
                  </a:lnTo>
                  <a:lnTo>
                    <a:pt x="138" y="54"/>
                  </a:lnTo>
                  <a:lnTo>
                    <a:pt x="200" y="93"/>
                  </a:lnTo>
                  <a:lnTo>
                    <a:pt x="211" y="87"/>
                  </a:lnTo>
                  <a:lnTo>
                    <a:pt x="222" y="82"/>
                  </a:lnTo>
                  <a:lnTo>
                    <a:pt x="234" y="78"/>
                  </a:lnTo>
                  <a:lnTo>
                    <a:pt x="246" y="74"/>
                  </a:lnTo>
                  <a:lnTo>
                    <a:pt x="261" y="4"/>
                  </a:lnTo>
                  <a:lnTo>
                    <a:pt x="270" y="3"/>
                  </a:lnTo>
                  <a:lnTo>
                    <a:pt x="279" y="1"/>
                  </a:lnTo>
                  <a:lnTo>
                    <a:pt x="296" y="0"/>
                  </a:lnTo>
                  <a:lnTo>
                    <a:pt x="330" y="63"/>
                  </a:lnTo>
                  <a:lnTo>
                    <a:pt x="343" y="64"/>
                  </a:lnTo>
                  <a:lnTo>
                    <a:pt x="355" y="65"/>
                  </a:lnTo>
                  <a:lnTo>
                    <a:pt x="367" y="67"/>
                  </a:lnTo>
                  <a:lnTo>
                    <a:pt x="379" y="69"/>
                  </a:lnTo>
                  <a:lnTo>
                    <a:pt x="426" y="18"/>
                  </a:lnTo>
                  <a:lnTo>
                    <a:pt x="435" y="21"/>
                  </a:lnTo>
                  <a:lnTo>
                    <a:pt x="444" y="25"/>
                  </a:lnTo>
                  <a:lnTo>
                    <a:pt x="461" y="32"/>
                  </a:lnTo>
                  <a:lnTo>
                    <a:pt x="458" y="102"/>
                  </a:lnTo>
                  <a:lnTo>
                    <a:pt x="468" y="109"/>
                  </a:lnTo>
                  <a:lnTo>
                    <a:pt x="478" y="116"/>
                  </a:lnTo>
                  <a:lnTo>
                    <a:pt x="487" y="124"/>
                  </a:lnTo>
                  <a:lnTo>
                    <a:pt x="496" y="132"/>
                  </a:lnTo>
                  <a:lnTo>
                    <a:pt x="561" y="111"/>
                  </a:lnTo>
                  <a:lnTo>
                    <a:pt x="574" y="126"/>
                  </a:lnTo>
                  <a:lnTo>
                    <a:pt x="579" y="134"/>
                  </a:lnTo>
                  <a:lnTo>
                    <a:pt x="585" y="142"/>
                  </a:lnTo>
                  <a:lnTo>
                    <a:pt x="547" y="200"/>
                  </a:lnTo>
                  <a:lnTo>
                    <a:pt x="550" y="205"/>
                  </a:lnTo>
                  <a:lnTo>
                    <a:pt x="553" y="211"/>
                  </a:lnTo>
                  <a:lnTo>
                    <a:pt x="558" y="222"/>
                  </a:lnTo>
                  <a:lnTo>
                    <a:pt x="562" y="233"/>
                  </a:lnTo>
                  <a:lnTo>
                    <a:pt x="567" y="245"/>
                  </a:lnTo>
                  <a:lnTo>
                    <a:pt x="631" y="259"/>
                  </a:lnTo>
                  <a:lnTo>
                    <a:pt x="634" y="278"/>
                  </a:lnTo>
                  <a:lnTo>
                    <a:pt x="636" y="298"/>
                  </a:lnTo>
                  <a:lnTo>
                    <a:pt x="577" y="329"/>
                  </a:lnTo>
                  <a:lnTo>
                    <a:pt x="577" y="341"/>
                  </a:lnTo>
                  <a:lnTo>
                    <a:pt x="575" y="354"/>
                  </a:lnTo>
                  <a:lnTo>
                    <a:pt x="574" y="365"/>
                  </a:lnTo>
                  <a:lnTo>
                    <a:pt x="571" y="377"/>
                  </a:lnTo>
                  <a:lnTo>
                    <a:pt x="619" y="421"/>
                  </a:lnTo>
                  <a:lnTo>
                    <a:pt x="612" y="440"/>
                  </a:lnTo>
                  <a:lnTo>
                    <a:pt x="603" y="458"/>
                  </a:lnTo>
                  <a:lnTo>
                    <a:pt x="537" y="456"/>
                  </a:lnTo>
                  <a:lnTo>
                    <a:pt x="531" y="465"/>
                  </a:lnTo>
                  <a:lnTo>
                    <a:pt x="524" y="475"/>
                  </a:lnTo>
                  <a:lnTo>
                    <a:pt x="516" y="484"/>
                  </a:lnTo>
                  <a:lnTo>
                    <a:pt x="509" y="493"/>
                  </a:lnTo>
                  <a:lnTo>
                    <a:pt x="528" y="555"/>
                  </a:lnTo>
                  <a:lnTo>
                    <a:pt x="512" y="569"/>
                  </a:lnTo>
                  <a:lnTo>
                    <a:pt x="504" y="575"/>
                  </a:lnTo>
                  <a:lnTo>
                    <a:pt x="495" y="581"/>
                  </a:lnTo>
                  <a:close/>
                </a:path>
              </a:pathLst>
            </a:custGeom>
            <a:solidFill>
              <a:srgbClr val="0070C0"/>
            </a:solidFill>
            <a:ln w="6350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1424" tIns="45712" rIns="91424" bIns="45712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4256058" y="5194487"/>
              <a:ext cx="197766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6600" b="1" dirty="0" smtClean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物</a:t>
              </a:r>
              <a:r>
                <a:rPr lang="zh-TW" altLang="en-US" sz="66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流</a:t>
              </a:r>
            </a:p>
          </p:txBody>
        </p:sp>
      </p:grpSp>
      <p:sp>
        <p:nvSpPr>
          <p:cNvPr id="13" name="Freeform 3"/>
          <p:cNvSpPr>
            <a:spLocks noEditPoints="1"/>
          </p:cNvSpPr>
          <p:nvPr/>
        </p:nvSpPr>
        <p:spPr bwMode="auto">
          <a:xfrm rot="21248364">
            <a:off x="7337901" y="9184546"/>
            <a:ext cx="1937339" cy="1931412"/>
          </a:xfrm>
          <a:custGeom>
            <a:avLst/>
            <a:gdLst>
              <a:gd name="T0" fmla="*/ 137 w 636"/>
              <a:gd name="T1" fmla="*/ 344 h 633"/>
              <a:gd name="T2" fmla="*/ 146 w 636"/>
              <a:gd name="T3" fmla="*/ 379 h 633"/>
              <a:gd name="T4" fmla="*/ 157 w 636"/>
              <a:gd name="T5" fmla="*/ 404 h 633"/>
              <a:gd name="T6" fmla="*/ 177 w 636"/>
              <a:gd name="T7" fmla="*/ 432 h 633"/>
              <a:gd name="T8" fmla="*/ 202 w 636"/>
              <a:gd name="T9" fmla="*/ 457 h 633"/>
              <a:gd name="T10" fmla="*/ 231 w 636"/>
              <a:gd name="T11" fmla="*/ 477 h 633"/>
              <a:gd name="T12" fmla="*/ 272 w 636"/>
              <a:gd name="T13" fmla="*/ 493 h 633"/>
              <a:gd name="T14" fmla="*/ 308 w 636"/>
              <a:gd name="T15" fmla="*/ 498 h 633"/>
              <a:gd name="T16" fmla="*/ 346 w 636"/>
              <a:gd name="T17" fmla="*/ 496 h 633"/>
              <a:gd name="T18" fmla="*/ 381 w 636"/>
              <a:gd name="T19" fmla="*/ 487 h 633"/>
              <a:gd name="T20" fmla="*/ 405 w 636"/>
              <a:gd name="T21" fmla="*/ 477 h 633"/>
              <a:gd name="T22" fmla="*/ 434 w 636"/>
              <a:gd name="T23" fmla="*/ 457 h 633"/>
              <a:gd name="T24" fmla="*/ 460 w 636"/>
              <a:gd name="T25" fmla="*/ 432 h 633"/>
              <a:gd name="T26" fmla="*/ 479 w 636"/>
              <a:gd name="T27" fmla="*/ 404 h 633"/>
              <a:gd name="T28" fmla="*/ 495 w 636"/>
              <a:gd name="T29" fmla="*/ 362 h 633"/>
              <a:gd name="T30" fmla="*/ 501 w 636"/>
              <a:gd name="T31" fmla="*/ 325 h 633"/>
              <a:gd name="T32" fmla="*/ 499 w 636"/>
              <a:gd name="T33" fmla="*/ 288 h 633"/>
              <a:gd name="T34" fmla="*/ 490 w 636"/>
              <a:gd name="T35" fmla="*/ 254 h 633"/>
              <a:gd name="T36" fmla="*/ 479 w 636"/>
              <a:gd name="T37" fmla="*/ 230 h 633"/>
              <a:gd name="T38" fmla="*/ 460 w 636"/>
              <a:gd name="T39" fmla="*/ 201 h 633"/>
              <a:gd name="T40" fmla="*/ 434 w 636"/>
              <a:gd name="T41" fmla="*/ 176 h 633"/>
              <a:gd name="T42" fmla="*/ 405 w 636"/>
              <a:gd name="T43" fmla="*/ 157 h 633"/>
              <a:gd name="T44" fmla="*/ 364 w 636"/>
              <a:gd name="T45" fmla="*/ 139 h 633"/>
              <a:gd name="T46" fmla="*/ 328 w 636"/>
              <a:gd name="T47" fmla="*/ 134 h 633"/>
              <a:gd name="T48" fmla="*/ 290 w 636"/>
              <a:gd name="T49" fmla="*/ 136 h 633"/>
              <a:gd name="T50" fmla="*/ 255 w 636"/>
              <a:gd name="T51" fmla="*/ 145 h 633"/>
              <a:gd name="T52" fmla="*/ 231 w 636"/>
              <a:gd name="T53" fmla="*/ 157 h 633"/>
              <a:gd name="T54" fmla="*/ 202 w 636"/>
              <a:gd name="T55" fmla="*/ 176 h 633"/>
              <a:gd name="T56" fmla="*/ 177 w 636"/>
              <a:gd name="T57" fmla="*/ 201 h 633"/>
              <a:gd name="T58" fmla="*/ 157 w 636"/>
              <a:gd name="T59" fmla="*/ 230 h 633"/>
              <a:gd name="T60" fmla="*/ 141 w 636"/>
              <a:gd name="T61" fmla="*/ 271 h 633"/>
              <a:gd name="T62" fmla="*/ 135 w 636"/>
              <a:gd name="T63" fmla="*/ 307 h 633"/>
              <a:gd name="T64" fmla="*/ 429 w 636"/>
              <a:gd name="T65" fmla="*/ 551 h 633"/>
              <a:gd name="T66" fmla="*/ 382 w 636"/>
              <a:gd name="T67" fmla="*/ 628 h 633"/>
              <a:gd name="T68" fmla="*/ 299 w 636"/>
              <a:gd name="T69" fmla="*/ 575 h 633"/>
              <a:gd name="T70" fmla="*/ 219 w 636"/>
              <a:gd name="T71" fmla="*/ 618 h 633"/>
              <a:gd name="T72" fmla="*/ 184 w 636"/>
              <a:gd name="T73" fmla="*/ 536 h 633"/>
              <a:gd name="T74" fmla="*/ 146 w 636"/>
              <a:gd name="T75" fmla="*/ 507 h 633"/>
              <a:gd name="T76" fmla="*/ 94 w 636"/>
              <a:gd name="T77" fmla="*/ 440 h 633"/>
              <a:gd name="T78" fmla="*/ 75 w 636"/>
              <a:gd name="T79" fmla="*/ 395 h 633"/>
              <a:gd name="T80" fmla="*/ 64 w 636"/>
              <a:gd name="T81" fmla="*/ 311 h 633"/>
              <a:gd name="T82" fmla="*/ 70 w 636"/>
              <a:gd name="T83" fmla="*/ 262 h 633"/>
              <a:gd name="T84" fmla="*/ 102 w 636"/>
              <a:gd name="T85" fmla="*/ 184 h 633"/>
              <a:gd name="T86" fmla="*/ 132 w 636"/>
              <a:gd name="T87" fmla="*/ 144 h 633"/>
              <a:gd name="T88" fmla="*/ 200 w 636"/>
              <a:gd name="T89" fmla="*/ 93 h 633"/>
              <a:gd name="T90" fmla="*/ 246 w 636"/>
              <a:gd name="T91" fmla="*/ 74 h 633"/>
              <a:gd name="T92" fmla="*/ 296 w 636"/>
              <a:gd name="T93" fmla="*/ 0 h 633"/>
              <a:gd name="T94" fmla="*/ 367 w 636"/>
              <a:gd name="T95" fmla="*/ 67 h 633"/>
              <a:gd name="T96" fmla="*/ 444 w 636"/>
              <a:gd name="T97" fmla="*/ 25 h 633"/>
              <a:gd name="T98" fmla="*/ 478 w 636"/>
              <a:gd name="T99" fmla="*/ 116 h 633"/>
              <a:gd name="T100" fmla="*/ 574 w 636"/>
              <a:gd name="T101" fmla="*/ 126 h 633"/>
              <a:gd name="T102" fmla="*/ 550 w 636"/>
              <a:gd name="T103" fmla="*/ 205 h 633"/>
              <a:gd name="T104" fmla="*/ 567 w 636"/>
              <a:gd name="T105" fmla="*/ 245 h 633"/>
              <a:gd name="T106" fmla="*/ 577 w 636"/>
              <a:gd name="T107" fmla="*/ 329 h 633"/>
              <a:gd name="T108" fmla="*/ 571 w 636"/>
              <a:gd name="T109" fmla="*/ 377 h 633"/>
              <a:gd name="T110" fmla="*/ 537 w 636"/>
              <a:gd name="T111" fmla="*/ 456 h 633"/>
              <a:gd name="T112" fmla="*/ 509 w 636"/>
              <a:gd name="T113" fmla="*/ 493 h 633"/>
              <a:gd name="T114" fmla="*/ 495 w 636"/>
              <a:gd name="T115" fmla="*/ 581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36" h="633">
                <a:moveTo>
                  <a:pt x="135" y="316"/>
                </a:moveTo>
                <a:lnTo>
                  <a:pt x="135" y="325"/>
                </a:lnTo>
                <a:lnTo>
                  <a:pt x="136" y="335"/>
                </a:lnTo>
                <a:lnTo>
                  <a:pt x="137" y="344"/>
                </a:lnTo>
                <a:lnTo>
                  <a:pt x="139" y="354"/>
                </a:lnTo>
                <a:lnTo>
                  <a:pt x="141" y="362"/>
                </a:lnTo>
                <a:lnTo>
                  <a:pt x="143" y="371"/>
                </a:lnTo>
                <a:lnTo>
                  <a:pt x="146" y="379"/>
                </a:lnTo>
                <a:lnTo>
                  <a:pt x="149" y="388"/>
                </a:lnTo>
                <a:lnTo>
                  <a:pt x="151" y="392"/>
                </a:lnTo>
                <a:lnTo>
                  <a:pt x="153" y="396"/>
                </a:lnTo>
                <a:lnTo>
                  <a:pt x="157" y="404"/>
                </a:lnTo>
                <a:lnTo>
                  <a:pt x="161" y="411"/>
                </a:lnTo>
                <a:lnTo>
                  <a:pt x="166" y="419"/>
                </a:lnTo>
                <a:lnTo>
                  <a:pt x="171" y="426"/>
                </a:lnTo>
                <a:lnTo>
                  <a:pt x="177" y="432"/>
                </a:lnTo>
                <a:lnTo>
                  <a:pt x="182" y="439"/>
                </a:lnTo>
                <a:lnTo>
                  <a:pt x="189" y="445"/>
                </a:lnTo>
                <a:lnTo>
                  <a:pt x="196" y="451"/>
                </a:lnTo>
                <a:lnTo>
                  <a:pt x="202" y="457"/>
                </a:lnTo>
                <a:lnTo>
                  <a:pt x="209" y="462"/>
                </a:lnTo>
                <a:lnTo>
                  <a:pt x="216" y="468"/>
                </a:lnTo>
                <a:lnTo>
                  <a:pt x="223" y="472"/>
                </a:lnTo>
                <a:lnTo>
                  <a:pt x="231" y="477"/>
                </a:lnTo>
                <a:lnTo>
                  <a:pt x="247" y="484"/>
                </a:lnTo>
                <a:lnTo>
                  <a:pt x="255" y="487"/>
                </a:lnTo>
                <a:lnTo>
                  <a:pt x="264" y="490"/>
                </a:lnTo>
                <a:lnTo>
                  <a:pt x="272" y="493"/>
                </a:lnTo>
                <a:lnTo>
                  <a:pt x="281" y="495"/>
                </a:lnTo>
                <a:lnTo>
                  <a:pt x="290" y="496"/>
                </a:lnTo>
                <a:lnTo>
                  <a:pt x="299" y="498"/>
                </a:lnTo>
                <a:lnTo>
                  <a:pt x="308" y="498"/>
                </a:lnTo>
                <a:lnTo>
                  <a:pt x="319" y="499"/>
                </a:lnTo>
                <a:lnTo>
                  <a:pt x="328" y="498"/>
                </a:lnTo>
                <a:lnTo>
                  <a:pt x="337" y="498"/>
                </a:lnTo>
                <a:lnTo>
                  <a:pt x="346" y="496"/>
                </a:lnTo>
                <a:lnTo>
                  <a:pt x="355" y="495"/>
                </a:lnTo>
                <a:lnTo>
                  <a:pt x="364" y="493"/>
                </a:lnTo>
                <a:lnTo>
                  <a:pt x="372" y="490"/>
                </a:lnTo>
                <a:lnTo>
                  <a:pt x="381" y="487"/>
                </a:lnTo>
                <a:lnTo>
                  <a:pt x="389" y="484"/>
                </a:lnTo>
                <a:lnTo>
                  <a:pt x="393" y="482"/>
                </a:lnTo>
                <a:lnTo>
                  <a:pt x="397" y="481"/>
                </a:lnTo>
                <a:lnTo>
                  <a:pt x="405" y="477"/>
                </a:lnTo>
                <a:lnTo>
                  <a:pt x="413" y="472"/>
                </a:lnTo>
                <a:lnTo>
                  <a:pt x="420" y="468"/>
                </a:lnTo>
                <a:lnTo>
                  <a:pt x="427" y="462"/>
                </a:lnTo>
                <a:lnTo>
                  <a:pt x="434" y="457"/>
                </a:lnTo>
                <a:lnTo>
                  <a:pt x="442" y="451"/>
                </a:lnTo>
                <a:lnTo>
                  <a:pt x="448" y="445"/>
                </a:lnTo>
                <a:lnTo>
                  <a:pt x="454" y="439"/>
                </a:lnTo>
                <a:lnTo>
                  <a:pt x="460" y="432"/>
                </a:lnTo>
                <a:lnTo>
                  <a:pt x="465" y="426"/>
                </a:lnTo>
                <a:lnTo>
                  <a:pt x="470" y="419"/>
                </a:lnTo>
                <a:lnTo>
                  <a:pt x="475" y="411"/>
                </a:lnTo>
                <a:lnTo>
                  <a:pt x="479" y="404"/>
                </a:lnTo>
                <a:lnTo>
                  <a:pt x="487" y="388"/>
                </a:lnTo>
                <a:lnTo>
                  <a:pt x="490" y="379"/>
                </a:lnTo>
                <a:lnTo>
                  <a:pt x="493" y="371"/>
                </a:lnTo>
                <a:lnTo>
                  <a:pt x="495" y="362"/>
                </a:lnTo>
                <a:lnTo>
                  <a:pt x="497" y="354"/>
                </a:lnTo>
                <a:lnTo>
                  <a:pt x="499" y="344"/>
                </a:lnTo>
                <a:lnTo>
                  <a:pt x="500" y="335"/>
                </a:lnTo>
                <a:lnTo>
                  <a:pt x="501" y="325"/>
                </a:lnTo>
                <a:lnTo>
                  <a:pt x="501" y="316"/>
                </a:lnTo>
                <a:lnTo>
                  <a:pt x="501" y="307"/>
                </a:lnTo>
                <a:lnTo>
                  <a:pt x="500" y="298"/>
                </a:lnTo>
                <a:lnTo>
                  <a:pt x="499" y="288"/>
                </a:lnTo>
                <a:lnTo>
                  <a:pt x="497" y="279"/>
                </a:lnTo>
                <a:lnTo>
                  <a:pt x="495" y="271"/>
                </a:lnTo>
                <a:lnTo>
                  <a:pt x="493" y="262"/>
                </a:lnTo>
                <a:lnTo>
                  <a:pt x="490" y="254"/>
                </a:lnTo>
                <a:lnTo>
                  <a:pt x="487" y="245"/>
                </a:lnTo>
                <a:lnTo>
                  <a:pt x="485" y="241"/>
                </a:lnTo>
                <a:lnTo>
                  <a:pt x="483" y="237"/>
                </a:lnTo>
                <a:lnTo>
                  <a:pt x="479" y="230"/>
                </a:lnTo>
                <a:lnTo>
                  <a:pt x="475" y="222"/>
                </a:lnTo>
                <a:lnTo>
                  <a:pt x="470" y="215"/>
                </a:lnTo>
                <a:lnTo>
                  <a:pt x="465" y="207"/>
                </a:lnTo>
                <a:lnTo>
                  <a:pt x="460" y="201"/>
                </a:lnTo>
                <a:lnTo>
                  <a:pt x="454" y="194"/>
                </a:lnTo>
                <a:lnTo>
                  <a:pt x="448" y="188"/>
                </a:lnTo>
                <a:lnTo>
                  <a:pt x="442" y="182"/>
                </a:lnTo>
                <a:lnTo>
                  <a:pt x="434" y="176"/>
                </a:lnTo>
                <a:lnTo>
                  <a:pt x="427" y="171"/>
                </a:lnTo>
                <a:lnTo>
                  <a:pt x="420" y="166"/>
                </a:lnTo>
                <a:lnTo>
                  <a:pt x="413" y="161"/>
                </a:lnTo>
                <a:lnTo>
                  <a:pt x="405" y="157"/>
                </a:lnTo>
                <a:lnTo>
                  <a:pt x="389" y="148"/>
                </a:lnTo>
                <a:lnTo>
                  <a:pt x="381" y="145"/>
                </a:lnTo>
                <a:lnTo>
                  <a:pt x="372" y="142"/>
                </a:lnTo>
                <a:lnTo>
                  <a:pt x="364" y="139"/>
                </a:lnTo>
                <a:lnTo>
                  <a:pt x="355" y="137"/>
                </a:lnTo>
                <a:lnTo>
                  <a:pt x="346" y="136"/>
                </a:lnTo>
                <a:lnTo>
                  <a:pt x="337" y="135"/>
                </a:lnTo>
                <a:lnTo>
                  <a:pt x="328" y="134"/>
                </a:lnTo>
                <a:lnTo>
                  <a:pt x="319" y="134"/>
                </a:lnTo>
                <a:lnTo>
                  <a:pt x="308" y="134"/>
                </a:lnTo>
                <a:lnTo>
                  <a:pt x="299" y="135"/>
                </a:lnTo>
                <a:lnTo>
                  <a:pt x="290" y="136"/>
                </a:lnTo>
                <a:lnTo>
                  <a:pt x="281" y="137"/>
                </a:lnTo>
                <a:lnTo>
                  <a:pt x="272" y="139"/>
                </a:lnTo>
                <a:lnTo>
                  <a:pt x="264" y="142"/>
                </a:lnTo>
                <a:lnTo>
                  <a:pt x="255" y="145"/>
                </a:lnTo>
                <a:lnTo>
                  <a:pt x="247" y="148"/>
                </a:lnTo>
                <a:lnTo>
                  <a:pt x="243" y="150"/>
                </a:lnTo>
                <a:lnTo>
                  <a:pt x="239" y="153"/>
                </a:lnTo>
                <a:lnTo>
                  <a:pt x="231" y="157"/>
                </a:lnTo>
                <a:lnTo>
                  <a:pt x="223" y="161"/>
                </a:lnTo>
                <a:lnTo>
                  <a:pt x="216" y="166"/>
                </a:lnTo>
                <a:lnTo>
                  <a:pt x="209" y="171"/>
                </a:lnTo>
                <a:lnTo>
                  <a:pt x="202" y="176"/>
                </a:lnTo>
                <a:lnTo>
                  <a:pt x="196" y="182"/>
                </a:lnTo>
                <a:lnTo>
                  <a:pt x="189" y="188"/>
                </a:lnTo>
                <a:lnTo>
                  <a:pt x="182" y="194"/>
                </a:lnTo>
                <a:lnTo>
                  <a:pt x="177" y="201"/>
                </a:lnTo>
                <a:lnTo>
                  <a:pt x="171" y="207"/>
                </a:lnTo>
                <a:lnTo>
                  <a:pt x="166" y="215"/>
                </a:lnTo>
                <a:lnTo>
                  <a:pt x="161" y="222"/>
                </a:lnTo>
                <a:lnTo>
                  <a:pt x="157" y="230"/>
                </a:lnTo>
                <a:lnTo>
                  <a:pt x="149" y="245"/>
                </a:lnTo>
                <a:lnTo>
                  <a:pt x="146" y="254"/>
                </a:lnTo>
                <a:lnTo>
                  <a:pt x="143" y="262"/>
                </a:lnTo>
                <a:lnTo>
                  <a:pt x="141" y="271"/>
                </a:lnTo>
                <a:lnTo>
                  <a:pt x="139" y="279"/>
                </a:lnTo>
                <a:lnTo>
                  <a:pt x="137" y="288"/>
                </a:lnTo>
                <a:lnTo>
                  <a:pt x="136" y="298"/>
                </a:lnTo>
                <a:lnTo>
                  <a:pt x="135" y="307"/>
                </a:lnTo>
                <a:lnTo>
                  <a:pt x="135" y="316"/>
                </a:lnTo>
                <a:close/>
                <a:moveTo>
                  <a:pt x="495" y="581"/>
                </a:moveTo>
                <a:lnTo>
                  <a:pt x="441" y="545"/>
                </a:lnTo>
                <a:lnTo>
                  <a:pt x="429" y="551"/>
                </a:lnTo>
                <a:lnTo>
                  <a:pt x="419" y="556"/>
                </a:lnTo>
                <a:lnTo>
                  <a:pt x="408" y="560"/>
                </a:lnTo>
                <a:lnTo>
                  <a:pt x="396" y="564"/>
                </a:lnTo>
                <a:lnTo>
                  <a:pt x="382" y="628"/>
                </a:lnTo>
                <a:lnTo>
                  <a:pt x="362" y="631"/>
                </a:lnTo>
                <a:lnTo>
                  <a:pt x="342" y="633"/>
                </a:lnTo>
                <a:lnTo>
                  <a:pt x="311" y="575"/>
                </a:lnTo>
                <a:lnTo>
                  <a:pt x="299" y="575"/>
                </a:lnTo>
                <a:lnTo>
                  <a:pt x="287" y="573"/>
                </a:lnTo>
                <a:lnTo>
                  <a:pt x="275" y="572"/>
                </a:lnTo>
                <a:lnTo>
                  <a:pt x="263" y="569"/>
                </a:lnTo>
                <a:lnTo>
                  <a:pt x="219" y="618"/>
                </a:lnTo>
                <a:lnTo>
                  <a:pt x="209" y="615"/>
                </a:lnTo>
                <a:lnTo>
                  <a:pt x="200" y="612"/>
                </a:lnTo>
                <a:lnTo>
                  <a:pt x="181" y="604"/>
                </a:lnTo>
                <a:lnTo>
                  <a:pt x="184" y="536"/>
                </a:lnTo>
                <a:lnTo>
                  <a:pt x="174" y="530"/>
                </a:lnTo>
                <a:lnTo>
                  <a:pt x="164" y="522"/>
                </a:lnTo>
                <a:lnTo>
                  <a:pt x="155" y="515"/>
                </a:lnTo>
                <a:lnTo>
                  <a:pt x="146" y="507"/>
                </a:lnTo>
                <a:lnTo>
                  <a:pt x="80" y="527"/>
                </a:lnTo>
                <a:lnTo>
                  <a:pt x="68" y="513"/>
                </a:lnTo>
                <a:lnTo>
                  <a:pt x="56" y="498"/>
                </a:lnTo>
                <a:lnTo>
                  <a:pt x="94" y="440"/>
                </a:lnTo>
                <a:lnTo>
                  <a:pt x="89" y="429"/>
                </a:lnTo>
                <a:lnTo>
                  <a:pt x="84" y="418"/>
                </a:lnTo>
                <a:lnTo>
                  <a:pt x="79" y="407"/>
                </a:lnTo>
                <a:lnTo>
                  <a:pt x="75" y="395"/>
                </a:lnTo>
                <a:lnTo>
                  <a:pt x="5" y="380"/>
                </a:lnTo>
                <a:lnTo>
                  <a:pt x="2" y="362"/>
                </a:lnTo>
                <a:lnTo>
                  <a:pt x="0" y="343"/>
                </a:lnTo>
                <a:lnTo>
                  <a:pt x="64" y="311"/>
                </a:lnTo>
                <a:lnTo>
                  <a:pt x="65" y="298"/>
                </a:lnTo>
                <a:lnTo>
                  <a:pt x="66" y="286"/>
                </a:lnTo>
                <a:lnTo>
                  <a:pt x="68" y="274"/>
                </a:lnTo>
                <a:lnTo>
                  <a:pt x="70" y="262"/>
                </a:lnTo>
                <a:lnTo>
                  <a:pt x="16" y="213"/>
                </a:lnTo>
                <a:lnTo>
                  <a:pt x="23" y="197"/>
                </a:lnTo>
                <a:lnTo>
                  <a:pt x="30" y="181"/>
                </a:lnTo>
                <a:lnTo>
                  <a:pt x="102" y="184"/>
                </a:lnTo>
                <a:lnTo>
                  <a:pt x="109" y="174"/>
                </a:lnTo>
                <a:lnTo>
                  <a:pt x="116" y="164"/>
                </a:lnTo>
                <a:lnTo>
                  <a:pt x="124" y="154"/>
                </a:lnTo>
                <a:lnTo>
                  <a:pt x="132" y="144"/>
                </a:lnTo>
                <a:lnTo>
                  <a:pt x="111" y="75"/>
                </a:lnTo>
                <a:lnTo>
                  <a:pt x="124" y="64"/>
                </a:lnTo>
                <a:lnTo>
                  <a:pt x="138" y="54"/>
                </a:lnTo>
                <a:lnTo>
                  <a:pt x="200" y="93"/>
                </a:lnTo>
                <a:lnTo>
                  <a:pt x="211" y="87"/>
                </a:lnTo>
                <a:lnTo>
                  <a:pt x="222" y="82"/>
                </a:lnTo>
                <a:lnTo>
                  <a:pt x="234" y="78"/>
                </a:lnTo>
                <a:lnTo>
                  <a:pt x="246" y="74"/>
                </a:lnTo>
                <a:lnTo>
                  <a:pt x="261" y="4"/>
                </a:lnTo>
                <a:lnTo>
                  <a:pt x="270" y="3"/>
                </a:lnTo>
                <a:lnTo>
                  <a:pt x="279" y="1"/>
                </a:lnTo>
                <a:lnTo>
                  <a:pt x="296" y="0"/>
                </a:lnTo>
                <a:lnTo>
                  <a:pt x="330" y="63"/>
                </a:lnTo>
                <a:lnTo>
                  <a:pt x="343" y="64"/>
                </a:lnTo>
                <a:lnTo>
                  <a:pt x="355" y="65"/>
                </a:lnTo>
                <a:lnTo>
                  <a:pt x="367" y="67"/>
                </a:lnTo>
                <a:lnTo>
                  <a:pt x="379" y="69"/>
                </a:lnTo>
                <a:lnTo>
                  <a:pt x="426" y="18"/>
                </a:lnTo>
                <a:lnTo>
                  <a:pt x="435" y="21"/>
                </a:lnTo>
                <a:lnTo>
                  <a:pt x="444" y="25"/>
                </a:lnTo>
                <a:lnTo>
                  <a:pt x="461" y="32"/>
                </a:lnTo>
                <a:lnTo>
                  <a:pt x="458" y="102"/>
                </a:lnTo>
                <a:lnTo>
                  <a:pt x="468" y="109"/>
                </a:lnTo>
                <a:lnTo>
                  <a:pt x="478" y="116"/>
                </a:lnTo>
                <a:lnTo>
                  <a:pt x="487" y="124"/>
                </a:lnTo>
                <a:lnTo>
                  <a:pt x="496" y="132"/>
                </a:lnTo>
                <a:lnTo>
                  <a:pt x="561" y="111"/>
                </a:lnTo>
                <a:lnTo>
                  <a:pt x="574" y="126"/>
                </a:lnTo>
                <a:lnTo>
                  <a:pt x="579" y="134"/>
                </a:lnTo>
                <a:lnTo>
                  <a:pt x="585" y="142"/>
                </a:lnTo>
                <a:lnTo>
                  <a:pt x="547" y="200"/>
                </a:lnTo>
                <a:lnTo>
                  <a:pt x="550" y="205"/>
                </a:lnTo>
                <a:lnTo>
                  <a:pt x="553" y="211"/>
                </a:lnTo>
                <a:lnTo>
                  <a:pt x="558" y="222"/>
                </a:lnTo>
                <a:lnTo>
                  <a:pt x="562" y="233"/>
                </a:lnTo>
                <a:lnTo>
                  <a:pt x="567" y="245"/>
                </a:lnTo>
                <a:lnTo>
                  <a:pt x="631" y="259"/>
                </a:lnTo>
                <a:lnTo>
                  <a:pt x="634" y="278"/>
                </a:lnTo>
                <a:lnTo>
                  <a:pt x="636" y="298"/>
                </a:lnTo>
                <a:lnTo>
                  <a:pt x="577" y="329"/>
                </a:lnTo>
                <a:lnTo>
                  <a:pt x="577" y="341"/>
                </a:lnTo>
                <a:lnTo>
                  <a:pt x="575" y="354"/>
                </a:lnTo>
                <a:lnTo>
                  <a:pt x="574" y="365"/>
                </a:lnTo>
                <a:lnTo>
                  <a:pt x="571" y="377"/>
                </a:lnTo>
                <a:lnTo>
                  <a:pt x="619" y="421"/>
                </a:lnTo>
                <a:lnTo>
                  <a:pt x="612" y="440"/>
                </a:lnTo>
                <a:lnTo>
                  <a:pt x="603" y="458"/>
                </a:lnTo>
                <a:lnTo>
                  <a:pt x="537" y="456"/>
                </a:lnTo>
                <a:lnTo>
                  <a:pt x="531" y="465"/>
                </a:lnTo>
                <a:lnTo>
                  <a:pt x="524" y="475"/>
                </a:lnTo>
                <a:lnTo>
                  <a:pt x="516" y="484"/>
                </a:lnTo>
                <a:lnTo>
                  <a:pt x="509" y="493"/>
                </a:lnTo>
                <a:lnTo>
                  <a:pt x="528" y="555"/>
                </a:lnTo>
                <a:lnTo>
                  <a:pt x="512" y="569"/>
                </a:lnTo>
                <a:lnTo>
                  <a:pt x="504" y="575"/>
                </a:lnTo>
                <a:lnTo>
                  <a:pt x="495" y="581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6350">
            <a:noFill/>
            <a:round/>
            <a:headEnd/>
            <a:tailEnd/>
          </a:ln>
          <a:effectLst/>
          <a:extLst/>
        </p:spPr>
        <p:txBody>
          <a:bodyPr lIns="91424" tIns="45712" rIns="91424" bIns="45712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Freeform 3"/>
          <p:cNvSpPr>
            <a:spLocks noEditPoints="1"/>
          </p:cNvSpPr>
          <p:nvPr/>
        </p:nvSpPr>
        <p:spPr bwMode="auto">
          <a:xfrm>
            <a:off x="8498672" y="4995545"/>
            <a:ext cx="1476000" cy="1474136"/>
          </a:xfrm>
          <a:custGeom>
            <a:avLst/>
            <a:gdLst>
              <a:gd name="T0" fmla="*/ 137 w 636"/>
              <a:gd name="T1" fmla="*/ 344 h 633"/>
              <a:gd name="T2" fmla="*/ 146 w 636"/>
              <a:gd name="T3" fmla="*/ 379 h 633"/>
              <a:gd name="T4" fmla="*/ 157 w 636"/>
              <a:gd name="T5" fmla="*/ 404 h 633"/>
              <a:gd name="T6" fmla="*/ 177 w 636"/>
              <a:gd name="T7" fmla="*/ 432 h 633"/>
              <a:gd name="T8" fmla="*/ 202 w 636"/>
              <a:gd name="T9" fmla="*/ 457 h 633"/>
              <a:gd name="T10" fmla="*/ 231 w 636"/>
              <a:gd name="T11" fmla="*/ 477 h 633"/>
              <a:gd name="T12" fmla="*/ 272 w 636"/>
              <a:gd name="T13" fmla="*/ 493 h 633"/>
              <a:gd name="T14" fmla="*/ 308 w 636"/>
              <a:gd name="T15" fmla="*/ 498 h 633"/>
              <a:gd name="T16" fmla="*/ 346 w 636"/>
              <a:gd name="T17" fmla="*/ 496 h 633"/>
              <a:gd name="T18" fmla="*/ 381 w 636"/>
              <a:gd name="T19" fmla="*/ 487 h 633"/>
              <a:gd name="T20" fmla="*/ 405 w 636"/>
              <a:gd name="T21" fmla="*/ 477 h 633"/>
              <a:gd name="T22" fmla="*/ 434 w 636"/>
              <a:gd name="T23" fmla="*/ 457 h 633"/>
              <a:gd name="T24" fmla="*/ 460 w 636"/>
              <a:gd name="T25" fmla="*/ 432 h 633"/>
              <a:gd name="T26" fmla="*/ 479 w 636"/>
              <a:gd name="T27" fmla="*/ 404 h 633"/>
              <a:gd name="T28" fmla="*/ 495 w 636"/>
              <a:gd name="T29" fmla="*/ 362 h 633"/>
              <a:gd name="T30" fmla="*/ 501 w 636"/>
              <a:gd name="T31" fmla="*/ 325 h 633"/>
              <a:gd name="T32" fmla="*/ 499 w 636"/>
              <a:gd name="T33" fmla="*/ 288 h 633"/>
              <a:gd name="T34" fmla="*/ 490 w 636"/>
              <a:gd name="T35" fmla="*/ 254 h 633"/>
              <a:gd name="T36" fmla="*/ 479 w 636"/>
              <a:gd name="T37" fmla="*/ 230 h 633"/>
              <a:gd name="T38" fmla="*/ 460 w 636"/>
              <a:gd name="T39" fmla="*/ 201 h 633"/>
              <a:gd name="T40" fmla="*/ 434 w 636"/>
              <a:gd name="T41" fmla="*/ 176 h 633"/>
              <a:gd name="T42" fmla="*/ 405 w 636"/>
              <a:gd name="T43" fmla="*/ 157 h 633"/>
              <a:gd name="T44" fmla="*/ 364 w 636"/>
              <a:gd name="T45" fmla="*/ 139 h 633"/>
              <a:gd name="T46" fmla="*/ 328 w 636"/>
              <a:gd name="T47" fmla="*/ 134 h 633"/>
              <a:gd name="T48" fmla="*/ 290 w 636"/>
              <a:gd name="T49" fmla="*/ 136 h 633"/>
              <a:gd name="T50" fmla="*/ 255 w 636"/>
              <a:gd name="T51" fmla="*/ 145 h 633"/>
              <a:gd name="T52" fmla="*/ 231 w 636"/>
              <a:gd name="T53" fmla="*/ 157 h 633"/>
              <a:gd name="T54" fmla="*/ 202 w 636"/>
              <a:gd name="T55" fmla="*/ 176 h 633"/>
              <a:gd name="T56" fmla="*/ 177 w 636"/>
              <a:gd name="T57" fmla="*/ 201 h 633"/>
              <a:gd name="T58" fmla="*/ 157 w 636"/>
              <a:gd name="T59" fmla="*/ 230 h 633"/>
              <a:gd name="T60" fmla="*/ 141 w 636"/>
              <a:gd name="T61" fmla="*/ 271 h 633"/>
              <a:gd name="T62" fmla="*/ 135 w 636"/>
              <a:gd name="T63" fmla="*/ 307 h 633"/>
              <a:gd name="T64" fmla="*/ 429 w 636"/>
              <a:gd name="T65" fmla="*/ 551 h 633"/>
              <a:gd name="T66" fmla="*/ 382 w 636"/>
              <a:gd name="T67" fmla="*/ 628 h 633"/>
              <a:gd name="T68" fmla="*/ 299 w 636"/>
              <a:gd name="T69" fmla="*/ 575 h 633"/>
              <a:gd name="T70" fmla="*/ 219 w 636"/>
              <a:gd name="T71" fmla="*/ 618 h 633"/>
              <a:gd name="T72" fmla="*/ 184 w 636"/>
              <a:gd name="T73" fmla="*/ 536 h 633"/>
              <a:gd name="T74" fmla="*/ 146 w 636"/>
              <a:gd name="T75" fmla="*/ 507 h 633"/>
              <a:gd name="T76" fmla="*/ 94 w 636"/>
              <a:gd name="T77" fmla="*/ 440 h 633"/>
              <a:gd name="T78" fmla="*/ 75 w 636"/>
              <a:gd name="T79" fmla="*/ 395 h 633"/>
              <a:gd name="T80" fmla="*/ 64 w 636"/>
              <a:gd name="T81" fmla="*/ 311 h 633"/>
              <a:gd name="T82" fmla="*/ 70 w 636"/>
              <a:gd name="T83" fmla="*/ 262 h 633"/>
              <a:gd name="T84" fmla="*/ 102 w 636"/>
              <a:gd name="T85" fmla="*/ 184 h 633"/>
              <a:gd name="T86" fmla="*/ 132 w 636"/>
              <a:gd name="T87" fmla="*/ 144 h 633"/>
              <a:gd name="T88" fmla="*/ 200 w 636"/>
              <a:gd name="T89" fmla="*/ 93 h 633"/>
              <a:gd name="T90" fmla="*/ 246 w 636"/>
              <a:gd name="T91" fmla="*/ 74 h 633"/>
              <a:gd name="T92" fmla="*/ 296 w 636"/>
              <a:gd name="T93" fmla="*/ 0 h 633"/>
              <a:gd name="T94" fmla="*/ 367 w 636"/>
              <a:gd name="T95" fmla="*/ 67 h 633"/>
              <a:gd name="T96" fmla="*/ 444 w 636"/>
              <a:gd name="T97" fmla="*/ 25 h 633"/>
              <a:gd name="T98" fmla="*/ 478 w 636"/>
              <a:gd name="T99" fmla="*/ 116 h 633"/>
              <a:gd name="T100" fmla="*/ 574 w 636"/>
              <a:gd name="T101" fmla="*/ 126 h 633"/>
              <a:gd name="T102" fmla="*/ 550 w 636"/>
              <a:gd name="T103" fmla="*/ 205 h 633"/>
              <a:gd name="T104" fmla="*/ 567 w 636"/>
              <a:gd name="T105" fmla="*/ 245 h 633"/>
              <a:gd name="T106" fmla="*/ 577 w 636"/>
              <a:gd name="T107" fmla="*/ 329 h 633"/>
              <a:gd name="T108" fmla="*/ 571 w 636"/>
              <a:gd name="T109" fmla="*/ 377 h 633"/>
              <a:gd name="T110" fmla="*/ 537 w 636"/>
              <a:gd name="T111" fmla="*/ 456 h 633"/>
              <a:gd name="T112" fmla="*/ 509 w 636"/>
              <a:gd name="T113" fmla="*/ 493 h 633"/>
              <a:gd name="T114" fmla="*/ 495 w 636"/>
              <a:gd name="T115" fmla="*/ 581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36" h="633">
                <a:moveTo>
                  <a:pt x="135" y="316"/>
                </a:moveTo>
                <a:lnTo>
                  <a:pt x="135" y="325"/>
                </a:lnTo>
                <a:lnTo>
                  <a:pt x="136" y="335"/>
                </a:lnTo>
                <a:lnTo>
                  <a:pt x="137" y="344"/>
                </a:lnTo>
                <a:lnTo>
                  <a:pt x="139" y="354"/>
                </a:lnTo>
                <a:lnTo>
                  <a:pt x="141" y="362"/>
                </a:lnTo>
                <a:lnTo>
                  <a:pt x="143" y="371"/>
                </a:lnTo>
                <a:lnTo>
                  <a:pt x="146" y="379"/>
                </a:lnTo>
                <a:lnTo>
                  <a:pt x="149" y="388"/>
                </a:lnTo>
                <a:lnTo>
                  <a:pt x="151" y="392"/>
                </a:lnTo>
                <a:lnTo>
                  <a:pt x="153" y="396"/>
                </a:lnTo>
                <a:lnTo>
                  <a:pt x="157" y="404"/>
                </a:lnTo>
                <a:lnTo>
                  <a:pt x="161" y="411"/>
                </a:lnTo>
                <a:lnTo>
                  <a:pt x="166" y="419"/>
                </a:lnTo>
                <a:lnTo>
                  <a:pt x="171" y="426"/>
                </a:lnTo>
                <a:lnTo>
                  <a:pt x="177" y="432"/>
                </a:lnTo>
                <a:lnTo>
                  <a:pt x="182" y="439"/>
                </a:lnTo>
                <a:lnTo>
                  <a:pt x="189" y="445"/>
                </a:lnTo>
                <a:lnTo>
                  <a:pt x="196" y="451"/>
                </a:lnTo>
                <a:lnTo>
                  <a:pt x="202" y="457"/>
                </a:lnTo>
                <a:lnTo>
                  <a:pt x="209" y="462"/>
                </a:lnTo>
                <a:lnTo>
                  <a:pt x="216" y="468"/>
                </a:lnTo>
                <a:lnTo>
                  <a:pt x="223" y="472"/>
                </a:lnTo>
                <a:lnTo>
                  <a:pt x="231" y="477"/>
                </a:lnTo>
                <a:lnTo>
                  <a:pt x="247" y="484"/>
                </a:lnTo>
                <a:lnTo>
                  <a:pt x="255" y="487"/>
                </a:lnTo>
                <a:lnTo>
                  <a:pt x="264" y="490"/>
                </a:lnTo>
                <a:lnTo>
                  <a:pt x="272" y="493"/>
                </a:lnTo>
                <a:lnTo>
                  <a:pt x="281" y="495"/>
                </a:lnTo>
                <a:lnTo>
                  <a:pt x="290" y="496"/>
                </a:lnTo>
                <a:lnTo>
                  <a:pt x="299" y="498"/>
                </a:lnTo>
                <a:lnTo>
                  <a:pt x="308" y="498"/>
                </a:lnTo>
                <a:lnTo>
                  <a:pt x="319" y="499"/>
                </a:lnTo>
                <a:lnTo>
                  <a:pt x="328" y="498"/>
                </a:lnTo>
                <a:lnTo>
                  <a:pt x="337" y="498"/>
                </a:lnTo>
                <a:lnTo>
                  <a:pt x="346" y="496"/>
                </a:lnTo>
                <a:lnTo>
                  <a:pt x="355" y="495"/>
                </a:lnTo>
                <a:lnTo>
                  <a:pt x="364" y="493"/>
                </a:lnTo>
                <a:lnTo>
                  <a:pt x="372" y="490"/>
                </a:lnTo>
                <a:lnTo>
                  <a:pt x="381" y="487"/>
                </a:lnTo>
                <a:lnTo>
                  <a:pt x="389" y="484"/>
                </a:lnTo>
                <a:lnTo>
                  <a:pt x="393" y="482"/>
                </a:lnTo>
                <a:lnTo>
                  <a:pt x="397" y="481"/>
                </a:lnTo>
                <a:lnTo>
                  <a:pt x="405" y="477"/>
                </a:lnTo>
                <a:lnTo>
                  <a:pt x="413" y="472"/>
                </a:lnTo>
                <a:lnTo>
                  <a:pt x="420" y="468"/>
                </a:lnTo>
                <a:lnTo>
                  <a:pt x="427" y="462"/>
                </a:lnTo>
                <a:lnTo>
                  <a:pt x="434" y="457"/>
                </a:lnTo>
                <a:lnTo>
                  <a:pt x="442" y="451"/>
                </a:lnTo>
                <a:lnTo>
                  <a:pt x="448" y="445"/>
                </a:lnTo>
                <a:lnTo>
                  <a:pt x="454" y="439"/>
                </a:lnTo>
                <a:lnTo>
                  <a:pt x="460" y="432"/>
                </a:lnTo>
                <a:lnTo>
                  <a:pt x="465" y="426"/>
                </a:lnTo>
                <a:lnTo>
                  <a:pt x="470" y="419"/>
                </a:lnTo>
                <a:lnTo>
                  <a:pt x="475" y="411"/>
                </a:lnTo>
                <a:lnTo>
                  <a:pt x="479" y="404"/>
                </a:lnTo>
                <a:lnTo>
                  <a:pt x="487" y="388"/>
                </a:lnTo>
                <a:lnTo>
                  <a:pt x="490" y="379"/>
                </a:lnTo>
                <a:lnTo>
                  <a:pt x="493" y="371"/>
                </a:lnTo>
                <a:lnTo>
                  <a:pt x="495" y="362"/>
                </a:lnTo>
                <a:lnTo>
                  <a:pt x="497" y="354"/>
                </a:lnTo>
                <a:lnTo>
                  <a:pt x="499" y="344"/>
                </a:lnTo>
                <a:lnTo>
                  <a:pt x="500" y="335"/>
                </a:lnTo>
                <a:lnTo>
                  <a:pt x="501" y="325"/>
                </a:lnTo>
                <a:lnTo>
                  <a:pt x="501" y="316"/>
                </a:lnTo>
                <a:lnTo>
                  <a:pt x="501" y="307"/>
                </a:lnTo>
                <a:lnTo>
                  <a:pt x="500" y="298"/>
                </a:lnTo>
                <a:lnTo>
                  <a:pt x="499" y="288"/>
                </a:lnTo>
                <a:lnTo>
                  <a:pt x="497" y="279"/>
                </a:lnTo>
                <a:lnTo>
                  <a:pt x="495" y="271"/>
                </a:lnTo>
                <a:lnTo>
                  <a:pt x="493" y="262"/>
                </a:lnTo>
                <a:lnTo>
                  <a:pt x="490" y="254"/>
                </a:lnTo>
                <a:lnTo>
                  <a:pt x="487" y="245"/>
                </a:lnTo>
                <a:lnTo>
                  <a:pt x="485" y="241"/>
                </a:lnTo>
                <a:lnTo>
                  <a:pt x="483" y="237"/>
                </a:lnTo>
                <a:lnTo>
                  <a:pt x="479" y="230"/>
                </a:lnTo>
                <a:lnTo>
                  <a:pt x="475" y="222"/>
                </a:lnTo>
                <a:lnTo>
                  <a:pt x="470" y="215"/>
                </a:lnTo>
                <a:lnTo>
                  <a:pt x="465" y="207"/>
                </a:lnTo>
                <a:lnTo>
                  <a:pt x="460" y="201"/>
                </a:lnTo>
                <a:lnTo>
                  <a:pt x="454" y="194"/>
                </a:lnTo>
                <a:lnTo>
                  <a:pt x="448" y="188"/>
                </a:lnTo>
                <a:lnTo>
                  <a:pt x="442" y="182"/>
                </a:lnTo>
                <a:lnTo>
                  <a:pt x="434" y="176"/>
                </a:lnTo>
                <a:lnTo>
                  <a:pt x="427" y="171"/>
                </a:lnTo>
                <a:lnTo>
                  <a:pt x="420" y="166"/>
                </a:lnTo>
                <a:lnTo>
                  <a:pt x="413" y="161"/>
                </a:lnTo>
                <a:lnTo>
                  <a:pt x="405" y="157"/>
                </a:lnTo>
                <a:lnTo>
                  <a:pt x="389" y="148"/>
                </a:lnTo>
                <a:lnTo>
                  <a:pt x="381" y="145"/>
                </a:lnTo>
                <a:lnTo>
                  <a:pt x="372" y="142"/>
                </a:lnTo>
                <a:lnTo>
                  <a:pt x="364" y="139"/>
                </a:lnTo>
                <a:lnTo>
                  <a:pt x="355" y="137"/>
                </a:lnTo>
                <a:lnTo>
                  <a:pt x="346" y="136"/>
                </a:lnTo>
                <a:lnTo>
                  <a:pt x="337" y="135"/>
                </a:lnTo>
                <a:lnTo>
                  <a:pt x="328" y="134"/>
                </a:lnTo>
                <a:lnTo>
                  <a:pt x="319" y="134"/>
                </a:lnTo>
                <a:lnTo>
                  <a:pt x="308" y="134"/>
                </a:lnTo>
                <a:lnTo>
                  <a:pt x="299" y="135"/>
                </a:lnTo>
                <a:lnTo>
                  <a:pt x="290" y="136"/>
                </a:lnTo>
                <a:lnTo>
                  <a:pt x="281" y="137"/>
                </a:lnTo>
                <a:lnTo>
                  <a:pt x="272" y="139"/>
                </a:lnTo>
                <a:lnTo>
                  <a:pt x="264" y="142"/>
                </a:lnTo>
                <a:lnTo>
                  <a:pt x="255" y="145"/>
                </a:lnTo>
                <a:lnTo>
                  <a:pt x="247" y="148"/>
                </a:lnTo>
                <a:lnTo>
                  <a:pt x="243" y="150"/>
                </a:lnTo>
                <a:lnTo>
                  <a:pt x="239" y="153"/>
                </a:lnTo>
                <a:lnTo>
                  <a:pt x="231" y="157"/>
                </a:lnTo>
                <a:lnTo>
                  <a:pt x="223" y="161"/>
                </a:lnTo>
                <a:lnTo>
                  <a:pt x="216" y="166"/>
                </a:lnTo>
                <a:lnTo>
                  <a:pt x="209" y="171"/>
                </a:lnTo>
                <a:lnTo>
                  <a:pt x="202" y="176"/>
                </a:lnTo>
                <a:lnTo>
                  <a:pt x="196" y="182"/>
                </a:lnTo>
                <a:lnTo>
                  <a:pt x="189" y="188"/>
                </a:lnTo>
                <a:lnTo>
                  <a:pt x="182" y="194"/>
                </a:lnTo>
                <a:lnTo>
                  <a:pt x="177" y="201"/>
                </a:lnTo>
                <a:lnTo>
                  <a:pt x="171" y="207"/>
                </a:lnTo>
                <a:lnTo>
                  <a:pt x="166" y="215"/>
                </a:lnTo>
                <a:lnTo>
                  <a:pt x="161" y="222"/>
                </a:lnTo>
                <a:lnTo>
                  <a:pt x="157" y="230"/>
                </a:lnTo>
                <a:lnTo>
                  <a:pt x="149" y="245"/>
                </a:lnTo>
                <a:lnTo>
                  <a:pt x="146" y="254"/>
                </a:lnTo>
                <a:lnTo>
                  <a:pt x="143" y="262"/>
                </a:lnTo>
                <a:lnTo>
                  <a:pt x="141" y="271"/>
                </a:lnTo>
                <a:lnTo>
                  <a:pt x="139" y="279"/>
                </a:lnTo>
                <a:lnTo>
                  <a:pt x="137" y="288"/>
                </a:lnTo>
                <a:lnTo>
                  <a:pt x="136" y="298"/>
                </a:lnTo>
                <a:lnTo>
                  <a:pt x="135" y="307"/>
                </a:lnTo>
                <a:lnTo>
                  <a:pt x="135" y="316"/>
                </a:lnTo>
                <a:close/>
                <a:moveTo>
                  <a:pt x="495" y="581"/>
                </a:moveTo>
                <a:lnTo>
                  <a:pt x="441" y="545"/>
                </a:lnTo>
                <a:lnTo>
                  <a:pt x="429" y="551"/>
                </a:lnTo>
                <a:lnTo>
                  <a:pt x="419" y="556"/>
                </a:lnTo>
                <a:lnTo>
                  <a:pt x="408" y="560"/>
                </a:lnTo>
                <a:lnTo>
                  <a:pt x="396" y="564"/>
                </a:lnTo>
                <a:lnTo>
                  <a:pt x="382" y="628"/>
                </a:lnTo>
                <a:lnTo>
                  <a:pt x="362" y="631"/>
                </a:lnTo>
                <a:lnTo>
                  <a:pt x="342" y="633"/>
                </a:lnTo>
                <a:lnTo>
                  <a:pt x="311" y="575"/>
                </a:lnTo>
                <a:lnTo>
                  <a:pt x="299" y="575"/>
                </a:lnTo>
                <a:lnTo>
                  <a:pt x="287" y="573"/>
                </a:lnTo>
                <a:lnTo>
                  <a:pt x="275" y="572"/>
                </a:lnTo>
                <a:lnTo>
                  <a:pt x="263" y="569"/>
                </a:lnTo>
                <a:lnTo>
                  <a:pt x="219" y="618"/>
                </a:lnTo>
                <a:lnTo>
                  <a:pt x="209" y="615"/>
                </a:lnTo>
                <a:lnTo>
                  <a:pt x="200" y="612"/>
                </a:lnTo>
                <a:lnTo>
                  <a:pt x="181" y="604"/>
                </a:lnTo>
                <a:lnTo>
                  <a:pt x="184" y="536"/>
                </a:lnTo>
                <a:lnTo>
                  <a:pt x="174" y="530"/>
                </a:lnTo>
                <a:lnTo>
                  <a:pt x="164" y="522"/>
                </a:lnTo>
                <a:lnTo>
                  <a:pt x="155" y="515"/>
                </a:lnTo>
                <a:lnTo>
                  <a:pt x="146" y="507"/>
                </a:lnTo>
                <a:lnTo>
                  <a:pt x="80" y="527"/>
                </a:lnTo>
                <a:lnTo>
                  <a:pt x="68" y="513"/>
                </a:lnTo>
                <a:lnTo>
                  <a:pt x="56" y="498"/>
                </a:lnTo>
                <a:lnTo>
                  <a:pt x="94" y="440"/>
                </a:lnTo>
                <a:lnTo>
                  <a:pt x="89" y="429"/>
                </a:lnTo>
                <a:lnTo>
                  <a:pt x="84" y="418"/>
                </a:lnTo>
                <a:lnTo>
                  <a:pt x="79" y="407"/>
                </a:lnTo>
                <a:lnTo>
                  <a:pt x="75" y="395"/>
                </a:lnTo>
                <a:lnTo>
                  <a:pt x="5" y="380"/>
                </a:lnTo>
                <a:lnTo>
                  <a:pt x="2" y="362"/>
                </a:lnTo>
                <a:lnTo>
                  <a:pt x="0" y="343"/>
                </a:lnTo>
                <a:lnTo>
                  <a:pt x="64" y="311"/>
                </a:lnTo>
                <a:lnTo>
                  <a:pt x="65" y="298"/>
                </a:lnTo>
                <a:lnTo>
                  <a:pt x="66" y="286"/>
                </a:lnTo>
                <a:lnTo>
                  <a:pt x="68" y="274"/>
                </a:lnTo>
                <a:lnTo>
                  <a:pt x="70" y="262"/>
                </a:lnTo>
                <a:lnTo>
                  <a:pt x="16" y="213"/>
                </a:lnTo>
                <a:lnTo>
                  <a:pt x="23" y="197"/>
                </a:lnTo>
                <a:lnTo>
                  <a:pt x="30" y="181"/>
                </a:lnTo>
                <a:lnTo>
                  <a:pt x="102" y="184"/>
                </a:lnTo>
                <a:lnTo>
                  <a:pt x="109" y="174"/>
                </a:lnTo>
                <a:lnTo>
                  <a:pt x="116" y="164"/>
                </a:lnTo>
                <a:lnTo>
                  <a:pt x="124" y="154"/>
                </a:lnTo>
                <a:lnTo>
                  <a:pt x="132" y="144"/>
                </a:lnTo>
                <a:lnTo>
                  <a:pt x="111" y="75"/>
                </a:lnTo>
                <a:lnTo>
                  <a:pt x="124" y="64"/>
                </a:lnTo>
                <a:lnTo>
                  <a:pt x="138" y="54"/>
                </a:lnTo>
                <a:lnTo>
                  <a:pt x="200" y="93"/>
                </a:lnTo>
                <a:lnTo>
                  <a:pt x="211" y="87"/>
                </a:lnTo>
                <a:lnTo>
                  <a:pt x="222" y="82"/>
                </a:lnTo>
                <a:lnTo>
                  <a:pt x="234" y="78"/>
                </a:lnTo>
                <a:lnTo>
                  <a:pt x="246" y="74"/>
                </a:lnTo>
                <a:lnTo>
                  <a:pt x="261" y="4"/>
                </a:lnTo>
                <a:lnTo>
                  <a:pt x="270" y="3"/>
                </a:lnTo>
                <a:lnTo>
                  <a:pt x="279" y="1"/>
                </a:lnTo>
                <a:lnTo>
                  <a:pt x="296" y="0"/>
                </a:lnTo>
                <a:lnTo>
                  <a:pt x="330" y="63"/>
                </a:lnTo>
                <a:lnTo>
                  <a:pt x="343" y="64"/>
                </a:lnTo>
                <a:lnTo>
                  <a:pt x="355" y="65"/>
                </a:lnTo>
                <a:lnTo>
                  <a:pt x="367" y="67"/>
                </a:lnTo>
                <a:lnTo>
                  <a:pt x="379" y="69"/>
                </a:lnTo>
                <a:lnTo>
                  <a:pt x="426" y="18"/>
                </a:lnTo>
                <a:lnTo>
                  <a:pt x="435" y="21"/>
                </a:lnTo>
                <a:lnTo>
                  <a:pt x="444" y="25"/>
                </a:lnTo>
                <a:lnTo>
                  <a:pt x="461" y="32"/>
                </a:lnTo>
                <a:lnTo>
                  <a:pt x="458" y="102"/>
                </a:lnTo>
                <a:lnTo>
                  <a:pt x="468" y="109"/>
                </a:lnTo>
                <a:lnTo>
                  <a:pt x="478" y="116"/>
                </a:lnTo>
                <a:lnTo>
                  <a:pt x="487" y="124"/>
                </a:lnTo>
                <a:lnTo>
                  <a:pt x="496" y="132"/>
                </a:lnTo>
                <a:lnTo>
                  <a:pt x="561" y="111"/>
                </a:lnTo>
                <a:lnTo>
                  <a:pt x="574" y="126"/>
                </a:lnTo>
                <a:lnTo>
                  <a:pt x="579" y="134"/>
                </a:lnTo>
                <a:lnTo>
                  <a:pt x="585" y="142"/>
                </a:lnTo>
                <a:lnTo>
                  <a:pt x="547" y="200"/>
                </a:lnTo>
                <a:lnTo>
                  <a:pt x="550" y="205"/>
                </a:lnTo>
                <a:lnTo>
                  <a:pt x="553" y="211"/>
                </a:lnTo>
                <a:lnTo>
                  <a:pt x="558" y="222"/>
                </a:lnTo>
                <a:lnTo>
                  <a:pt x="562" y="233"/>
                </a:lnTo>
                <a:lnTo>
                  <a:pt x="567" y="245"/>
                </a:lnTo>
                <a:lnTo>
                  <a:pt x="631" y="259"/>
                </a:lnTo>
                <a:lnTo>
                  <a:pt x="634" y="278"/>
                </a:lnTo>
                <a:lnTo>
                  <a:pt x="636" y="298"/>
                </a:lnTo>
                <a:lnTo>
                  <a:pt x="577" y="329"/>
                </a:lnTo>
                <a:lnTo>
                  <a:pt x="577" y="341"/>
                </a:lnTo>
                <a:lnTo>
                  <a:pt x="575" y="354"/>
                </a:lnTo>
                <a:lnTo>
                  <a:pt x="574" y="365"/>
                </a:lnTo>
                <a:lnTo>
                  <a:pt x="571" y="377"/>
                </a:lnTo>
                <a:lnTo>
                  <a:pt x="619" y="421"/>
                </a:lnTo>
                <a:lnTo>
                  <a:pt x="612" y="440"/>
                </a:lnTo>
                <a:lnTo>
                  <a:pt x="603" y="458"/>
                </a:lnTo>
                <a:lnTo>
                  <a:pt x="537" y="456"/>
                </a:lnTo>
                <a:lnTo>
                  <a:pt x="531" y="465"/>
                </a:lnTo>
                <a:lnTo>
                  <a:pt x="524" y="475"/>
                </a:lnTo>
                <a:lnTo>
                  <a:pt x="516" y="484"/>
                </a:lnTo>
                <a:lnTo>
                  <a:pt x="509" y="493"/>
                </a:lnTo>
                <a:lnTo>
                  <a:pt x="528" y="555"/>
                </a:lnTo>
                <a:lnTo>
                  <a:pt x="512" y="569"/>
                </a:lnTo>
                <a:lnTo>
                  <a:pt x="504" y="575"/>
                </a:lnTo>
                <a:lnTo>
                  <a:pt x="495" y="581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6350">
            <a:noFill/>
            <a:round/>
            <a:headEnd/>
            <a:tailEnd/>
          </a:ln>
          <a:effectLst/>
          <a:extLst/>
        </p:spPr>
        <p:txBody>
          <a:bodyPr lIns="91424" tIns="45712" rIns="91424" bIns="45712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418896" y="4347850"/>
            <a:ext cx="6497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ED7D31"/>
                </a:solidFill>
              </a:rPr>
              <a:t>$ 30,000</a:t>
            </a:r>
            <a:r>
              <a:rPr lang="zh-TW" altLang="en-US" sz="7200" b="1" dirty="0" smtClean="0">
                <a:solidFill>
                  <a:srgbClr val="ED7D31"/>
                </a:solidFill>
              </a:rPr>
              <a:t>／月</a:t>
            </a:r>
            <a:endParaRPr lang="zh-TW" altLang="en-US" sz="7200" b="1" dirty="0">
              <a:solidFill>
                <a:srgbClr val="ED7D31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1161986" y="3176792"/>
            <a:ext cx="10249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0070C0"/>
                </a:solidFill>
              </a:rPr>
              <a:t>$ 25,000</a:t>
            </a:r>
            <a:r>
              <a:rPr lang="zh-TW" altLang="en-US" sz="7200" b="1" dirty="0" smtClean="0">
                <a:solidFill>
                  <a:srgbClr val="0070C0"/>
                </a:solidFill>
              </a:rPr>
              <a:t>～</a:t>
            </a:r>
            <a:r>
              <a:rPr lang="en-US" altLang="zh-TW" sz="7200" b="1" dirty="0" smtClean="0">
                <a:solidFill>
                  <a:srgbClr val="0070C0"/>
                </a:solidFill>
              </a:rPr>
              <a:t>38,000</a:t>
            </a:r>
            <a:r>
              <a:rPr lang="zh-TW" altLang="en-US" sz="7200" b="1" dirty="0" smtClean="0">
                <a:solidFill>
                  <a:srgbClr val="0070C0"/>
                </a:solidFill>
              </a:rPr>
              <a:t>／月</a:t>
            </a:r>
            <a:endParaRPr lang="zh-TW" altLang="en-US" sz="7200" b="1" dirty="0">
              <a:solidFill>
                <a:srgbClr val="0070C0"/>
              </a:solidFill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17062951" y="4648293"/>
            <a:ext cx="1313888" cy="1898072"/>
            <a:chOff x="17062951" y="4848318"/>
            <a:chExt cx="1313888" cy="1898072"/>
          </a:xfrm>
        </p:grpSpPr>
        <p:grpSp>
          <p:nvGrpSpPr>
            <p:cNvPr id="18" name="群組 17"/>
            <p:cNvGrpSpPr/>
            <p:nvPr/>
          </p:nvGrpSpPr>
          <p:grpSpPr>
            <a:xfrm rot="16200000" flipH="1">
              <a:off x="17251320" y="5613837"/>
              <a:ext cx="1891037" cy="360000"/>
              <a:chOff x="2957117" y="7437882"/>
              <a:chExt cx="1891037" cy="360000"/>
            </a:xfrm>
            <a:solidFill>
              <a:schemeClr val="tx2">
                <a:lumMod val="60000"/>
                <a:lumOff val="40000"/>
              </a:schemeClr>
            </a:solidFill>
          </p:grpSpPr>
          <p:cxnSp>
            <p:nvCxnSpPr>
              <p:cNvPr id="20" name="直線接點 19"/>
              <p:cNvCxnSpPr/>
              <p:nvPr/>
            </p:nvCxnSpPr>
            <p:spPr>
              <a:xfrm>
                <a:off x="3336154" y="7617904"/>
                <a:ext cx="1512000" cy="0"/>
              </a:xfrm>
              <a:prstGeom prst="line">
                <a:avLst/>
              </a:prstGeom>
              <a:grpFill/>
              <a:ln w="57150">
                <a:solidFill>
                  <a:srgbClr val="0070C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橢圓 20"/>
              <p:cNvSpPr/>
              <p:nvPr/>
            </p:nvSpPr>
            <p:spPr>
              <a:xfrm>
                <a:off x="2957117" y="7437882"/>
                <a:ext cx="360000" cy="360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19" name="直線接點 18"/>
            <p:cNvCxnSpPr/>
            <p:nvPr/>
          </p:nvCxnSpPr>
          <p:spPr>
            <a:xfrm flipH="1">
              <a:off x="17062951" y="6746390"/>
              <a:ext cx="1152000" cy="0"/>
            </a:xfrm>
            <a:prstGeom prst="line">
              <a:avLst/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字方塊 21"/>
          <p:cNvSpPr txBox="1"/>
          <p:nvPr/>
        </p:nvSpPr>
        <p:spPr>
          <a:xfrm>
            <a:off x="16516083" y="9059153"/>
            <a:ext cx="5965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$ 1,000</a:t>
            </a:r>
            <a:r>
              <a:rPr lang="zh-TW" altLang="en-US" sz="7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／頂</a:t>
            </a:r>
            <a:endParaRPr lang="zh-TW" altLang="en-US" sz="7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3" name="群組 22"/>
          <p:cNvGrpSpPr/>
          <p:nvPr/>
        </p:nvGrpSpPr>
        <p:grpSpPr>
          <a:xfrm flipH="1">
            <a:off x="13446808" y="9524891"/>
            <a:ext cx="2833990" cy="360000"/>
            <a:chOff x="2785662" y="7437877"/>
            <a:chExt cx="2833990" cy="360000"/>
          </a:xfrm>
          <a:solidFill>
            <a:schemeClr val="tx1">
              <a:lumMod val="50000"/>
              <a:lumOff val="50000"/>
            </a:schemeClr>
          </a:solidFill>
        </p:grpSpPr>
        <p:cxnSp>
          <p:nvCxnSpPr>
            <p:cNvPr id="24" name="直線接點 23"/>
            <p:cNvCxnSpPr/>
            <p:nvPr/>
          </p:nvCxnSpPr>
          <p:spPr>
            <a:xfrm>
              <a:off x="2965662" y="7617877"/>
              <a:ext cx="2653990" cy="0"/>
            </a:xfrm>
            <a:prstGeom prst="line">
              <a:avLst/>
            </a:prstGeom>
            <a:grpFill/>
            <a:ln w="5715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橢圓 24"/>
            <p:cNvSpPr/>
            <p:nvPr/>
          </p:nvSpPr>
          <p:spPr>
            <a:xfrm>
              <a:off x="2785662" y="7437877"/>
              <a:ext cx="360000" cy="3600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6" name="群組 25"/>
          <p:cNvGrpSpPr/>
          <p:nvPr/>
        </p:nvGrpSpPr>
        <p:grpSpPr>
          <a:xfrm flipH="1">
            <a:off x="4215375" y="5752998"/>
            <a:ext cx="1313888" cy="1898072"/>
            <a:chOff x="17062951" y="4848318"/>
            <a:chExt cx="1313888" cy="1898072"/>
          </a:xfrm>
          <a:solidFill>
            <a:srgbClr val="ED7D31"/>
          </a:solidFill>
        </p:grpSpPr>
        <p:grpSp>
          <p:nvGrpSpPr>
            <p:cNvPr id="27" name="群組 26"/>
            <p:cNvGrpSpPr/>
            <p:nvPr/>
          </p:nvGrpSpPr>
          <p:grpSpPr>
            <a:xfrm rot="16200000" flipH="1">
              <a:off x="17251320" y="5613837"/>
              <a:ext cx="1891037" cy="360000"/>
              <a:chOff x="2957117" y="7437882"/>
              <a:chExt cx="1891037" cy="360000"/>
            </a:xfrm>
            <a:grpFill/>
          </p:grpSpPr>
          <p:cxnSp>
            <p:nvCxnSpPr>
              <p:cNvPr id="29" name="直線接點 28"/>
              <p:cNvCxnSpPr/>
              <p:nvPr/>
            </p:nvCxnSpPr>
            <p:spPr>
              <a:xfrm>
                <a:off x="3336154" y="7617904"/>
                <a:ext cx="1512000" cy="0"/>
              </a:xfrm>
              <a:prstGeom prst="line">
                <a:avLst/>
              </a:prstGeom>
              <a:grpFill/>
              <a:ln w="57150">
                <a:solidFill>
                  <a:srgbClr val="ED7D3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橢圓 29"/>
              <p:cNvSpPr/>
              <p:nvPr/>
            </p:nvSpPr>
            <p:spPr>
              <a:xfrm>
                <a:off x="2957117" y="7437882"/>
                <a:ext cx="360000" cy="360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28" name="直線接點 27"/>
            <p:cNvCxnSpPr/>
            <p:nvPr/>
          </p:nvCxnSpPr>
          <p:spPr>
            <a:xfrm flipH="1">
              <a:off x="17062951" y="6746390"/>
              <a:ext cx="1152000" cy="0"/>
            </a:xfrm>
            <a:prstGeom prst="line">
              <a:avLst/>
            </a:prstGeom>
            <a:grpFill/>
            <a:ln w="57150">
              <a:solidFill>
                <a:srgbClr val="ED7D3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8732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4175760" y="230506"/>
            <a:ext cx="14264640" cy="1234058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MH_Entry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6744" y="4552768"/>
            <a:ext cx="8737448" cy="369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200" tIns="0" rIns="0" bIns="0" anchor="ctr" anchorCtr="0">
            <a:no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2000" b="1" dirty="0" smtClean="0">
                <a:solidFill>
                  <a:srgbClr val="323B4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Chapter 3</a:t>
            </a:r>
          </a:p>
        </p:txBody>
      </p:sp>
      <p:sp>
        <p:nvSpPr>
          <p:cNvPr id="28" name="矩形 27"/>
          <p:cNvSpPr/>
          <p:nvPr/>
        </p:nvSpPr>
        <p:spPr>
          <a:xfrm>
            <a:off x="10828420" y="4552768"/>
            <a:ext cx="11309685" cy="5581831"/>
          </a:xfrm>
          <a:prstGeom prst="rect">
            <a:avLst/>
          </a:prstGeom>
          <a:noFill/>
          <a:ln w="76200">
            <a:solidFill>
              <a:srgbClr val="C76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22"/>
          </a:p>
        </p:txBody>
      </p:sp>
      <p:sp>
        <p:nvSpPr>
          <p:cNvPr id="4" name="文字方塊 3"/>
          <p:cNvSpPr txBox="1"/>
          <p:nvPr/>
        </p:nvSpPr>
        <p:spPr>
          <a:xfrm>
            <a:off x="11378461" y="4914239"/>
            <a:ext cx="10759644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7200" b="1" dirty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en-US" altLang="zh-TW" sz="7200" b="1" dirty="0" smtClean="0">
                <a:latin typeface="微軟正黑體" pitchFamily="34" charset="-120"/>
                <a:ea typeface="微軟正黑體" pitchFamily="34" charset="-120"/>
              </a:rPr>
              <a:t>LOGO</a:t>
            </a: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理念</a:t>
            </a:r>
            <a:endParaRPr lang="en-US" altLang="zh-TW" sz="72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30000"/>
              </a:lnSpc>
            </a:pP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7200" b="1" dirty="0" smtClean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）架構</a:t>
            </a: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圖</a:t>
            </a:r>
            <a:endParaRPr lang="en-US" altLang="zh-TW" sz="72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30000"/>
              </a:lnSpc>
            </a:pP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7200" b="1" dirty="0" smtClean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） </a:t>
            </a:r>
            <a:r>
              <a:rPr lang="en-US" altLang="zh-TW" sz="7200" b="1" dirty="0" smtClean="0"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介面</a:t>
            </a:r>
            <a:endParaRPr lang="en-US" altLang="zh-TW" sz="72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828420" y="2398874"/>
            <a:ext cx="11309685" cy="1884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TW" altLang="en-US" sz="8800" b="1" dirty="0">
                <a:solidFill>
                  <a:srgbClr val="C76A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</a:t>
            </a:r>
            <a:r>
              <a:rPr lang="en-US" altLang="zh-TW" sz="8800" b="1" dirty="0" smtClean="0">
                <a:solidFill>
                  <a:srgbClr val="C76A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8800" b="1" dirty="0">
              <a:solidFill>
                <a:srgbClr val="C76A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72" y="547449"/>
            <a:ext cx="4574296" cy="17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66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17</a:t>
            </a:fld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r="8029" b="26574"/>
          <a:stretch/>
        </p:blipFill>
        <p:spPr>
          <a:xfrm>
            <a:off x="6139543" y="3151178"/>
            <a:ext cx="10580915" cy="4490597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445329" y="7665096"/>
            <a:ext cx="159693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000" b="1" dirty="0" smtClean="0">
                <a:solidFill>
                  <a:schemeClr val="accent2">
                    <a:lumMod val="50000"/>
                  </a:schemeClr>
                </a:solidFill>
              </a:rPr>
              <a:t>多樣造型　造樣有型</a:t>
            </a:r>
            <a:endParaRPr lang="zh-TW" altLang="en-US" sz="10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925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群組 99"/>
          <p:cNvGrpSpPr/>
          <p:nvPr/>
        </p:nvGrpSpPr>
        <p:grpSpPr>
          <a:xfrm>
            <a:off x="3093370" y="5458126"/>
            <a:ext cx="1333180" cy="4337627"/>
            <a:chOff x="7425340" y="5458126"/>
            <a:chExt cx="1333180" cy="4337627"/>
          </a:xfrm>
        </p:grpSpPr>
        <p:cxnSp>
          <p:nvCxnSpPr>
            <p:cNvPr id="89" name="直線接點 88"/>
            <p:cNvCxnSpPr/>
            <p:nvPr/>
          </p:nvCxnSpPr>
          <p:spPr>
            <a:xfrm flipH="1">
              <a:off x="8758519" y="5458126"/>
              <a:ext cx="1" cy="1080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>
            <a:xfrm>
              <a:off x="7443411" y="6614158"/>
              <a:ext cx="683253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>
            <a:xfrm flipH="1">
              <a:off x="7425340" y="6587228"/>
              <a:ext cx="7280" cy="3208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直線接點 56"/>
            <p:cNvCxnSpPr/>
            <p:nvPr/>
          </p:nvCxnSpPr>
          <p:spPr>
            <a:xfrm>
              <a:off x="7425340" y="7667133"/>
              <a:ext cx="338714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直線接點 57"/>
            <p:cNvCxnSpPr/>
            <p:nvPr/>
          </p:nvCxnSpPr>
          <p:spPr>
            <a:xfrm>
              <a:off x="7446323" y="8740705"/>
              <a:ext cx="338714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群組 95"/>
          <p:cNvGrpSpPr/>
          <p:nvPr/>
        </p:nvGrpSpPr>
        <p:grpSpPr>
          <a:xfrm>
            <a:off x="4437512" y="4014664"/>
            <a:ext cx="15850058" cy="1526590"/>
            <a:chOff x="4437512" y="4014664"/>
            <a:chExt cx="15850058" cy="1526590"/>
          </a:xfrm>
        </p:grpSpPr>
        <p:cxnSp>
          <p:nvCxnSpPr>
            <p:cNvPr id="8" name="直線接點 7"/>
            <p:cNvCxnSpPr/>
            <p:nvPr/>
          </p:nvCxnSpPr>
          <p:spPr>
            <a:xfrm>
              <a:off x="4437512" y="4385363"/>
              <a:ext cx="1584000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>
              <a:off x="4454876" y="4389254"/>
              <a:ext cx="0" cy="1152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>
              <a:off x="6995174" y="4392774"/>
              <a:ext cx="0" cy="10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>
            <a:xfrm>
              <a:off x="10752044" y="4385363"/>
              <a:ext cx="0" cy="972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>
            <a:xfrm>
              <a:off x="20287570" y="4408322"/>
              <a:ext cx="0" cy="1044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線接點 20"/>
            <p:cNvCxnSpPr/>
            <p:nvPr/>
          </p:nvCxnSpPr>
          <p:spPr>
            <a:xfrm>
              <a:off x="17910140" y="4412747"/>
              <a:ext cx="11893" cy="1080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直線接點 34"/>
            <p:cNvCxnSpPr/>
            <p:nvPr/>
          </p:nvCxnSpPr>
          <p:spPr>
            <a:xfrm>
              <a:off x="15342555" y="4414655"/>
              <a:ext cx="0" cy="10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直線接點 97"/>
            <p:cNvCxnSpPr/>
            <p:nvPr/>
          </p:nvCxnSpPr>
          <p:spPr>
            <a:xfrm>
              <a:off x="7650959" y="4014664"/>
              <a:ext cx="0" cy="360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2" name="群組 91"/>
          <p:cNvGrpSpPr/>
          <p:nvPr/>
        </p:nvGrpSpPr>
        <p:grpSpPr>
          <a:xfrm>
            <a:off x="1356792" y="3971337"/>
            <a:ext cx="2154676" cy="1494756"/>
            <a:chOff x="1356792" y="3825726"/>
            <a:chExt cx="2154676" cy="1494756"/>
          </a:xfrm>
        </p:grpSpPr>
        <p:cxnSp>
          <p:nvCxnSpPr>
            <p:cNvPr id="95" name="直線接點 94"/>
            <p:cNvCxnSpPr/>
            <p:nvPr/>
          </p:nvCxnSpPr>
          <p:spPr>
            <a:xfrm>
              <a:off x="2423563" y="3825726"/>
              <a:ext cx="0" cy="93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文字方塊 80"/>
            <p:cNvSpPr txBox="1"/>
            <p:nvPr/>
          </p:nvSpPr>
          <p:spPr>
            <a:xfrm>
              <a:off x="1356792" y="4643374"/>
              <a:ext cx="2154676" cy="677108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3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基本資料</a:t>
              </a:r>
              <a:endParaRPr lang="zh-TW" altLang="en-US" sz="3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93" name="直線接點 92"/>
          <p:cNvCxnSpPr/>
          <p:nvPr/>
        </p:nvCxnSpPr>
        <p:spPr>
          <a:xfrm>
            <a:off x="20287570" y="5199744"/>
            <a:ext cx="0" cy="104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直線接點 73"/>
          <p:cNvCxnSpPr/>
          <p:nvPr/>
        </p:nvCxnSpPr>
        <p:spPr>
          <a:xfrm flipH="1">
            <a:off x="19020244" y="6668507"/>
            <a:ext cx="7605" cy="14039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直線接點 74"/>
          <p:cNvCxnSpPr/>
          <p:nvPr/>
        </p:nvCxnSpPr>
        <p:spPr>
          <a:xfrm>
            <a:off x="19050961" y="6668507"/>
            <a:ext cx="33871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文字方塊 75"/>
          <p:cNvSpPr txBox="1"/>
          <p:nvPr/>
        </p:nvSpPr>
        <p:spPr>
          <a:xfrm>
            <a:off x="19287885" y="6184143"/>
            <a:ext cx="2154673" cy="66582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zh-TW" altLang="en-US" sz="38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編輯資料</a:t>
            </a:r>
            <a:endParaRPr lang="zh-TW" altLang="en-US" sz="38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9" name="直線接點 78"/>
          <p:cNvCxnSpPr/>
          <p:nvPr/>
        </p:nvCxnSpPr>
        <p:spPr>
          <a:xfrm>
            <a:off x="19013553" y="8100552"/>
            <a:ext cx="31487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文字方塊 79"/>
          <p:cNvSpPr txBox="1"/>
          <p:nvPr/>
        </p:nvSpPr>
        <p:spPr>
          <a:xfrm>
            <a:off x="19287885" y="7680517"/>
            <a:ext cx="2154673" cy="66582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zh-TW" altLang="en-US" sz="38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問答紀錄</a:t>
            </a:r>
            <a:endParaRPr lang="zh-TW" altLang="en-US" sz="38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3433989" y="7318778"/>
            <a:ext cx="2154676" cy="659988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zh-TW" altLang="en-US" sz="3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優惠資訊</a:t>
            </a:r>
          </a:p>
        </p:txBody>
      </p:sp>
      <p:sp>
        <p:nvSpPr>
          <p:cNvPr id="55" name="文字方塊 54"/>
          <p:cNvSpPr txBox="1"/>
          <p:nvPr/>
        </p:nvSpPr>
        <p:spPr>
          <a:xfrm>
            <a:off x="3433989" y="6249664"/>
            <a:ext cx="2154676" cy="659988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zh-TW" altLang="en-US" sz="3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租髮流程</a:t>
            </a:r>
            <a:endParaRPr lang="zh-TW" altLang="en-US" sz="38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3433989" y="8387892"/>
            <a:ext cx="2154676" cy="665823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zh-TW" altLang="en-US" sz="3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相關</a:t>
            </a:r>
            <a:r>
              <a:rPr lang="zh-TW" altLang="en-US" sz="3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資訊</a:t>
            </a:r>
            <a:endParaRPr lang="zh-TW" altLang="en-US" sz="38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r="11926" b="6351"/>
          <a:stretch/>
        </p:blipFill>
        <p:spPr>
          <a:xfrm>
            <a:off x="1864843" y="663549"/>
            <a:ext cx="5070490" cy="2190509"/>
          </a:xfrm>
          <a:prstGeom prst="rect">
            <a:avLst/>
          </a:prstGeom>
        </p:spPr>
      </p:pic>
      <p:grpSp>
        <p:nvGrpSpPr>
          <p:cNvPr id="97" name="群組 96"/>
          <p:cNvGrpSpPr/>
          <p:nvPr/>
        </p:nvGrpSpPr>
        <p:grpSpPr>
          <a:xfrm>
            <a:off x="1802581" y="2573146"/>
            <a:ext cx="6509258" cy="1720580"/>
            <a:chOff x="1802581" y="2573146"/>
            <a:chExt cx="6509258" cy="1720580"/>
          </a:xfrm>
        </p:grpSpPr>
        <p:cxnSp>
          <p:nvCxnSpPr>
            <p:cNvPr id="4" name="直線接點 3"/>
            <p:cNvCxnSpPr/>
            <p:nvPr/>
          </p:nvCxnSpPr>
          <p:spPr>
            <a:xfrm>
              <a:off x="6628261" y="2573146"/>
              <a:ext cx="0" cy="55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直線接點 81"/>
            <p:cNvCxnSpPr/>
            <p:nvPr/>
          </p:nvCxnSpPr>
          <p:spPr>
            <a:xfrm>
              <a:off x="2424605" y="3166939"/>
              <a:ext cx="522000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直線接點 82"/>
            <p:cNvCxnSpPr/>
            <p:nvPr/>
          </p:nvCxnSpPr>
          <p:spPr>
            <a:xfrm>
              <a:off x="2423563" y="3177735"/>
              <a:ext cx="0" cy="93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4" name="群組 93"/>
            <p:cNvGrpSpPr/>
            <p:nvPr/>
          </p:nvGrpSpPr>
          <p:grpSpPr>
            <a:xfrm>
              <a:off x="6990080" y="3157414"/>
              <a:ext cx="1321759" cy="1067294"/>
              <a:chOff x="6990080" y="3157414"/>
              <a:chExt cx="1321759" cy="1067294"/>
            </a:xfrm>
          </p:grpSpPr>
          <p:cxnSp>
            <p:nvCxnSpPr>
              <p:cNvPr id="84" name="直線接點 83"/>
              <p:cNvCxnSpPr/>
              <p:nvPr/>
            </p:nvCxnSpPr>
            <p:spPr>
              <a:xfrm>
                <a:off x="7650959" y="3157414"/>
                <a:ext cx="0" cy="936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5" name="文字方塊 84"/>
              <p:cNvSpPr txBox="1"/>
              <p:nvPr/>
            </p:nvSpPr>
            <p:spPr>
              <a:xfrm>
                <a:off x="6990080" y="3558885"/>
                <a:ext cx="1321759" cy="665823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lnSpc>
                    <a:spcPts val="4800"/>
                  </a:lnSpc>
                </a:pPr>
                <a:r>
                  <a:rPr lang="zh-TW" altLang="en-US" sz="38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登入</a:t>
                </a:r>
              </a:p>
            </p:txBody>
          </p:sp>
        </p:grpSp>
        <p:sp>
          <p:nvSpPr>
            <p:cNvPr id="86" name="文字方塊 85"/>
            <p:cNvSpPr txBox="1"/>
            <p:nvPr/>
          </p:nvSpPr>
          <p:spPr>
            <a:xfrm>
              <a:off x="1802581" y="3585840"/>
              <a:ext cx="1321759" cy="707886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ts val="4800"/>
                </a:lnSpc>
              </a:pPr>
              <a:r>
                <a:rPr lang="zh-TW" altLang="en-US" sz="3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註冊</a:t>
              </a:r>
              <a:endParaRPr lang="zh-TW" altLang="en-US" sz="3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64" name="群組 63"/>
          <p:cNvGrpSpPr/>
          <p:nvPr/>
        </p:nvGrpSpPr>
        <p:grpSpPr>
          <a:xfrm>
            <a:off x="1708286" y="7550102"/>
            <a:ext cx="9097054" cy="3967924"/>
            <a:chOff x="1708286" y="7550102"/>
            <a:chExt cx="9097054" cy="3967924"/>
          </a:xfrm>
        </p:grpSpPr>
        <p:cxnSp>
          <p:nvCxnSpPr>
            <p:cNvPr id="28" name="直線接點 27"/>
            <p:cNvCxnSpPr/>
            <p:nvPr/>
          </p:nvCxnSpPr>
          <p:spPr>
            <a:xfrm>
              <a:off x="10144484" y="7550102"/>
              <a:ext cx="0" cy="201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1" name="群組 10"/>
            <p:cNvGrpSpPr/>
            <p:nvPr/>
          </p:nvGrpSpPr>
          <p:grpSpPr>
            <a:xfrm>
              <a:off x="1708286" y="8993403"/>
              <a:ext cx="9097054" cy="2524623"/>
              <a:chOff x="1708286" y="8993403"/>
              <a:chExt cx="9097054" cy="2524623"/>
            </a:xfrm>
          </p:grpSpPr>
          <p:cxnSp>
            <p:nvCxnSpPr>
              <p:cNvPr id="33" name="直線接點 32"/>
              <p:cNvCxnSpPr/>
              <p:nvPr/>
            </p:nvCxnSpPr>
            <p:spPr>
              <a:xfrm flipV="1">
                <a:off x="7459222" y="8993403"/>
                <a:ext cx="2685262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" name="群組 1"/>
              <p:cNvGrpSpPr/>
              <p:nvPr/>
            </p:nvGrpSpPr>
            <p:grpSpPr>
              <a:xfrm>
                <a:off x="1708286" y="8995222"/>
                <a:ext cx="9097054" cy="2522804"/>
                <a:chOff x="1708286" y="8995222"/>
                <a:chExt cx="9097054" cy="2522804"/>
              </a:xfrm>
            </p:grpSpPr>
            <p:cxnSp>
              <p:nvCxnSpPr>
                <p:cNvPr id="6" name="直線接點 5"/>
                <p:cNvCxnSpPr/>
                <p:nvPr/>
              </p:nvCxnSpPr>
              <p:spPr>
                <a:xfrm>
                  <a:off x="5182449" y="10521406"/>
                  <a:ext cx="0" cy="7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11" name="群組 110"/>
                <p:cNvGrpSpPr/>
                <p:nvPr/>
              </p:nvGrpSpPr>
              <p:grpSpPr>
                <a:xfrm>
                  <a:off x="1708286" y="8995222"/>
                  <a:ext cx="9097054" cy="2522804"/>
                  <a:chOff x="5480186" y="8738047"/>
                  <a:chExt cx="9097054" cy="2522804"/>
                </a:xfrm>
              </p:grpSpPr>
              <p:cxnSp>
                <p:nvCxnSpPr>
                  <p:cNvPr id="14" name="直線接點 13"/>
                  <p:cNvCxnSpPr/>
                  <p:nvPr/>
                </p:nvCxnSpPr>
                <p:spPr>
                  <a:xfrm>
                    <a:off x="6641731" y="10272120"/>
                    <a:ext cx="0" cy="774425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1" name="群組 40"/>
                  <p:cNvGrpSpPr/>
                  <p:nvPr/>
                </p:nvGrpSpPr>
                <p:grpSpPr>
                  <a:xfrm>
                    <a:off x="5480186" y="8738047"/>
                    <a:ext cx="9097054" cy="2522804"/>
                    <a:chOff x="2098210" y="4477139"/>
                    <a:chExt cx="3952236" cy="983572"/>
                  </a:xfrm>
                </p:grpSpPr>
                <p:cxnSp>
                  <p:nvCxnSpPr>
                    <p:cNvPr id="43" name="直線接點 42"/>
                    <p:cNvCxnSpPr/>
                    <p:nvPr/>
                  </p:nvCxnSpPr>
                  <p:spPr>
                    <a:xfrm>
                      <a:off x="5127150" y="4486331"/>
                      <a:ext cx="0" cy="30192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直線接點 43"/>
                    <p:cNvCxnSpPr/>
                    <p:nvPr/>
                  </p:nvCxnSpPr>
                  <p:spPr>
                    <a:xfrm>
                      <a:off x="4599867" y="4477139"/>
                      <a:ext cx="0" cy="72000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5" name="文字方塊 44"/>
                    <p:cNvSpPr txBox="1"/>
                    <p:nvPr/>
                  </p:nvSpPr>
                  <p:spPr>
                    <a:xfrm>
                      <a:off x="4840031" y="4628957"/>
                      <a:ext cx="574241" cy="263986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zh-TW" altLang="en-US" sz="3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價錢</a:t>
                      </a:r>
                      <a:endParaRPr lang="zh-TW" altLang="en-US" sz="3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p:txBody>
                </p:sp>
                <p:sp>
                  <p:nvSpPr>
                    <p:cNvPr id="46" name="文字方塊 45"/>
                    <p:cNvSpPr txBox="1"/>
                    <p:nvPr/>
                  </p:nvSpPr>
                  <p:spPr>
                    <a:xfrm>
                      <a:off x="4203855" y="4628957"/>
                      <a:ext cx="574241" cy="263986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zh-TW" altLang="en-US" sz="3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介紹</a:t>
                      </a:r>
                      <a:endParaRPr lang="zh-TW" altLang="en-US" sz="3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p:txBody>
                </p:sp>
                <p:sp>
                  <p:nvSpPr>
                    <p:cNvPr id="47" name="文字方塊 46"/>
                    <p:cNvSpPr txBox="1"/>
                    <p:nvPr/>
                  </p:nvSpPr>
                  <p:spPr>
                    <a:xfrm>
                      <a:off x="4188745" y="5196725"/>
                      <a:ext cx="938406" cy="263986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zh-TW" altLang="en-US" sz="3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韓系風格</a:t>
                      </a:r>
                      <a:endParaRPr lang="zh-TW" altLang="en-US" sz="3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p:txBody>
                </p:sp>
                <p:sp>
                  <p:nvSpPr>
                    <p:cNvPr id="48" name="文字方塊 47"/>
                    <p:cNvSpPr txBox="1"/>
                    <p:nvPr/>
                  </p:nvSpPr>
                  <p:spPr>
                    <a:xfrm>
                      <a:off x="5476205" y="4628957"/>
                      <a:ext cx="574241" cy="263986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zh-TW" altLang="en-US" sz="3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照片</a:t>
                      </a:r>
                      <a:endParaRPr lang="zh-TW" altLang="en-US" sz="3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p:txBody>
                </p:sp>
                <p:cxnSp>
                  <p:nvCxnSpPr>
                    <p:cNvPr id="49" name="直線接點 48"/>
                    <p:cNvCxnSpPr/>
                    <p:nvPr/>
                  </p:nvCxnSpPr>
                  <p:spPr>
                    <a:xfrm>
                      <a:off x="2615251" y="5070057"/>
                      <a:ext cx="1984616" cy="0"/>
                    </a:xfrm>
                    <a:prstGeom prst="line">
                      <a:avLst/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0" name="文字方塊 49"/>
                    <p:cNvSpPr txBox="1"/>
                    <p:nvPr/>
                  </p:nvSpPr>
                  <p:spPr>
                    <a:xfrm>
                      <a:off x="3108624" y="5196725"/>
                      <a:ext cx="1003977" cy="263986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zh-TW" altLang="en-US" sz="3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歐美風格</a:t>
                      </a:r>
                      <a:endParaRPr lang="zh-TW" altLang="en-US" sz="3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p:txBody>
                </p:sp>
                <p:sp>
                  <p:nvSpPr>
                    <p:cNvPr id="51" name="文字方塊 50"/>
                    <p:cNvSpPr txBox="1"/>
                    <p:nvPr/>
                  </p:nvSpPr>
                  <p:spPr>
                    <a:xfrm>
                      <a:off x="2098210" y="5196725"/>
                      <a:ext cx="938406" cy="263986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zh-TW" altLang="en-US" sz="3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其他風格</a:t>
                      </a:r>
                      <a:endParaRPr lang="zh-TW" altLang="en-US" sz="3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22" name="文字方塊 21"/>
          <p:cNvSpPr txBox="1"/>
          <p:nvPr/>
        </p:nvSpPr>
        <p:spPr>
          <a:xfrm>
            <a:off x="19140347" y="4842488"/>
            <a:ext cx="2320418" cy="733534"/>
          </a:xfrm>
          <a:prstGeom prst="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zh-TW" altLang="en-US" sz="3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會員專區</a:t>
            </a:r>
            <a:endParaRPr lang="zh-TW" altLang="en-US" sz="3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223411" y="4842489"/>
            <a:ext cx="2263765" cy="685059"/>
          </a:xfrm>
          <a:prstGeom prst="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zh-TW" altLang="en-US" sz="3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關於我們</a:t>
            </a:r>
            <a:endParaRPr lang="zh-TW" altLang="en-US" sz="3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3687364" y="4873543"/>
            <a:ext cx="1653247" cy="685059"/>
          </a:xfrm>
          <a:prstGeom prst="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zh-TW" altLang="en-US" sz="3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首頁</a:t>
            </a:r>
            <a:endParaRPr lang="zh-TW" altLang="en-US" sz="3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17111089" y="4842488"/>
            <a:ext cx="1793417" cy="685059"/>
          </a:xfrm>
          <a:prstGeom prst="rect">
            <a:avLst/>
          </a:prstGeom>
          <a:solidFill>
            <a:srgbClr val="C00000"/>
          </a:solidFill>
          <a:ln w="1905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zh-TW" altLang="en-US" sz="3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購物車</a:t>
            </a:r>
            <a:endParaRPr lang="zh-TW" altLang="en-US" sz="3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7" name="群組 86"/>
          <p:cNvGrpSpPr/>
          <p:nvPr/>
        </p:nvGrpSpPr>
        <p:grpSpPr>
          <a:xfrm>
            <a:off x="14243758" y="5082842"/>
            <a:ext cx="3316400" cy="2574853"/>
            <a:chOff x="14243758" y="5082842"/>
            <a:chExt cx="3316400" cy="2574853"/>
          </a:xfrm>
        </p:grpSpPr>
        <p:cxnSp>
          <p:nvCxnSpPr>
            <p:cNvPr id="12" name="直線接點 11"/>
            <p:cNvCxnSpPr/>
            <p:nvPr/>
          </p:nvCxnSpPr>
          <p:spPr>
            <a:xfrm>
              <a:off x="17560158" y="7055765"/>
              <a:ext cx="0" cy="6019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直線接點 87"/>
            <p:cNvCxnSpPr/>
            <p:nvPr/>
          </p:nvCxnSpPr>
          <p:spPr>
            <a:xfrm>
              <a:off x="15349954" y="5082842"/>
              <a:ext cx="0" cy="2520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線接點 28"/>
            <p:cNvCxnSpPr/>
            <p:nvPr/>
          </p:nvCxnSpPr>
          <p:spPr>
            <a:xfrm>
              <a:off x="15390149" y="7046482"/>
              <a:ext cx="216000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文字方塊 15"/>
            <p:cNvSpPr txBox="1"/>
            <p:nvPr/>
          </p:nvSpPr>
          <p:spPr>
            <a:xfrm>
              <a:off x="14243758" y="5945020"/>
              <a:ext cx="2318190" cy="707886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ts val="4800"/>
                </a:lnSpc>
              </a:pPr>
              <a:r>
                <a:rPr lang="zh-TW" altLang="en-US" sz="3800" b="1" dirty="0" smtClean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業務專員</a:t>
              </a:r>
              <a:endParaRPr lang="zh-TW" altLang="en-US" sz="3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15" name="投影片編號版面配置區 1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18</a:t>
            </a:fld>
            <a:endParaRPr lang="zh-TW" altLang="en-US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14044021" y="4842489"/>
            <a:ext cx="2659777" cy="685059"/>
          </a:xfrm>
          <a:prstGeom prst="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zh-TW" altLang="en-US" sz="3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客製化專區</a:t>
            </a:r>
            <a:endParaRPr lang="zh-TW" altLang="en-US" sz="3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3" name="標題 1"/>
          <p:cNvSpPr txBox="1">
            <a:spLocks/>
          </p:cNvSpPr>
          <p:nvPr/>
        </p:nvSpPr>
        <p:spPr>
          <a:xfrm>
            <a:off x="10568653" y="1052046"/>
            <a:ext cx="12291347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架構圖及介面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5" name="文字方塊 124"/>
          <p:cNvSpPr txBox="1"/>
          <p:nvPr/>
        </p:nvSpPr>
        <p:spPr>
          <a:xfrm>
            <a:off x="3457017" y="9462841"/>
            <a:ext cx="2154676" cy="665823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zh-TW" altLang="en-US" sz="3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假髮保養</a:t>
            </a:r>
            <a:endParaRPr lang="zh-TW" altLang="en-US" sz="38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26" name="直線接點 125"/>
          <p:cNvCxnSpPr/>
          <p:nvPr/>
        </p:nvCxnSpPr>
        <p:spPr>
          <a:xfrm>
            <a:off x="3114353" y="9795753"/>
            <a:ext cx="33871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19986091" y="10510984"/>
            <a:ext cx="0" cy="6019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直線接點 70"/>
          <p:cNvCxnSpPr/>
          <p:nvPr/>
        </p:nvCxnSpPr>
        <p:spPr>
          <a:xfrm>
            <a:off x="14419148" y="9967203"/>
            <a:ext cx="0" cy="1075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直線接點 67"/>
          <p:cNvCxnSpPr/>
          <p:nvPr/>
        </p:nvCxnSpPr>
        <p:spPr>
          <a:xfrm flipV="1">
            <a:off x="14470233" y="10495717"/>
            <a:ext cx="5508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直線接點 68"/>
          <p:cNvCxnSpPr/>
          <p:nvPr/>
        </p:nvCxnSpPr>
        <p:spPr>
          <a:xfrm>
            <a:off x="17526326" y="10508650"/>
            <a:ext cx="0" cy="6019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文字方塊 69"/>
          <p:cNvSpPr txBox="1"/>
          <p:nvPr/>
        </p:nvSpPr>
        <p:spPr>
          <a:xfrm>
            <a:off x="15907288" y="10814463"/>
            <a:ext cx="3102680" cy="67711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成熟典雅風格</a:t>
            </a:r>
            <a:endParaRPr lang="zh-TW" altLang="en-US" sz="3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" name="文字方塊 71"/>
          <p:cNvSpPr txBox="1"/>
          <p:nvPr/>
        </p:nvSpPr>
        <p:spPr>
          <a:xfrm>
            <a:off x="13426052" y="10814463"/>
            <a:ext cx="2233352" cy="67711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en-US" sz="3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／韓系</a:t>
            </a:r>
            <a:endParaRPr lang="zh-TW" altLang="en-US" sz="3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11202934" y="7615091"/>
            <a:ext cx="4225574" cy="2465718"/>
            <a:chOff x="11202934" y="7615091"/>
            <a:chExt cx="4225574" cy="2465718"/>
          </a:xfrm>
        </p:grpSpPr>
        <p:cxnSp>
          <p:nvCxnSpPr>
            <p:cNvPr id="137" name="直線接點 136"/>
            <p:cNvCxnSpPr/>
            <p:nvPr/>
          </p:nvCxnSpPr>
          <p:spPr>
            <a:xfrm>
              <a:off x="13249420" y="7615091"/>
              <a:ext cx="0" cy="201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直線接點 58"/>
            <p:cNvCxnSpPr/>
            <p:nvPr/>
          </p:nvCxnSpPr>
          <p:spPr>
            <a:xfrm>
              <a:off x="11684674" y="8984223"/>
              <a:ext cx="0" cy="5040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直線接點 62"/>
            <p:cNvCxnSpPr/>
            <p:nvPr/>
          </p:nvCxnSpPr>
          <p:spPr>
            <a:xfrm>
              <a:off x="11689639" y="8966566"/>
              <a:ext cx="277200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直線接點 64"/>
            <p:cNvCxnSpPr/>
            <p:nvPr/>
          </p:nvCxnSpPr>
          <p:spPr>
            <a:xfrm>
              <a:off x="14457111" y="8955401"/>
              <a:ext cx="0" cy="6753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文字方塊 65"/>
            <p:cNvSpPr txBox="1"/>
            <p:nvPr/>
          </p:nvSpPr>
          <p:spPr>
            <a:xfrm>
              <a:off x="12654842" y="9403702"/>
              <a:ext cx="1321758" cy="677107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3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照片</a:t>
              </a:r>
            </a:p>
          </p:txBody>
        </p:sp>
        <p:sp>
          <p:nvSpPr>
            <p:cNvPr id="67" name="文字方塊 66"/>
            <p:cNvSpPr txBox="1"/>
            <p:nvPr/>
          </p:nvSpPr>
          <p:spPr>
            <a:xfrm>
              <a:off x="14106750" y="9403702"/>
              <a:ext cx="1321758" cy="677107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3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介紹</a:t>
              </a:r>
            </a:p>
          </p:txBody>
        </p:sp>
        <p:sp>
          <p:nvSpPr>
            <p:cNvPr id="73" name="文字方塊 72"/>
            <p:cNvSpPr txBox="1"/>
            <p:nvPr/>
          </p:nvSpPr>
          <p:spPr>
            <a:xfrm>
              <a:off x="11202934" y="9403702"/>
              <a:ext cx="1321758" cy="677107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3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價錢</a:t>
              </a:r>
            </a:p>
          </p:txBody>
        </p:sp>
      </p:grpSp>
      <p:sp>
        <p:nvSpPr>
          <p:cNvPr id="61" name="文字方塊 60"/>
          <p:cNvSpPr txBox="1"/>
          <p:nvPr/>
        </p:nvSpPr>
        <p:spPr>
          <a:xfrm>
            <a:off x="19263423" y="10814463"/>
            <a:ext cx="1321758" cy="67711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髮片</a:t>
            </a:r>
            <a:endParaRPr lang="zh-TW" altLang="en-US" sz="3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9032340" y="5266270"/>
            <a:ext cx="5084502" cy="2460592"/>
            <a:chOff x="9032340" y="5266270"/>
            <a:chExt cx="5084502" cy="2460592"/>
          </a:xfrm>
        </p:grpSpPr>
        <p:cxnSp>
          <p:nvCxnSpPr>
            <p:cNvPr id="91" name="直線接點 90"/>
            <p:cNvCxnSpPr/>
            <p:nvPr/>
          </p:nvCxnSpPr>
          <p:spPr>
            <a:xfrm>
              <a:off x="10744472" y="5266270"/>
              <a:ext cx="0" cy="1008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直線接點 26"/>
            <p:cNvCxnSpPr/>
            <p:nvPr/>
          </p:nvCxnSpPr>
          <p:spPr>
            <a:xfrm>
              <a:off x="10167087" y="6301164"/>
              <a:ext cx="313200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直線接點 36"/>
            <p:cNvCxnSpPr/>
            <p:nvPr/>
          </p:nvCxnSpPr>
          <p:spPr>
            <a:xfrm>
              <a:off x="10148038" y="6301164"/>
              <a:ext cx="0" cy="792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文字方塊 38"/>
            <p:cNvSpPr txBox="1"/>
            <p:nvPr/>
          </p:nvSpPr>
          <p:spPr>
            <a:xfrm>
              <a:off x="9032340" y="7018976"/>
              <a:ext cx="2154676" cy="707886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ts val="4800"/>
                </a:lnSpc>
              </a:pPr>
              <a:r>
                <a:rPr lang="zh-TW" altLang="en-US" sz="3800" b="1" dirty="0">
                  <a:solidFill>
                    <a:schemeClr val="accent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男</a:t>
              </a:r>
              <a:r>
                <a:rPr lang="zh-TW" altLang="en-US" sz="3800" b="1" dirty="0" smtClean="0">
                  <a:solidFill>
                    <a:schemeClr val="accent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性假髮</a:t>
              </a:r>
              <a:endParaRPr lang="zh-TW" altLang="en-US" sz="3800" b="1" dirty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40" name="直線接點 39"/>
            <p:cNvCxnSpPr/>
            <p:nvPr/>
          </p:nvCxnSpPr>
          <p:spPr>
            <a:xfrm>
              <a:off x="13296686" y="6301164"/>
              <a:ext cx="0" cy="129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文字方塊 9"/>
            <p:cNvSpPr txBox="1"/>
            <p:nvPr/>
          </p:nvSpPr>
          <p:spPr>
            <a:xfrm>
              <a:off x="11962166" y="7018976"/>
              <a:ext cx="2154676" cy="707886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ts val="4800"/>
                </a:lnSpc>
              </a:pPr>
              <a:r>
                <a:rPr lang="zh-TW" altLang="en-US" sz="3800" b="1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女性假髮</a:t>
              </a:r>
              <a:endParaRPr lang="zh-TW" altLang="en-US" sz="3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8" name="文字方塊 37"/>
          <p:cNvSpPr txBox="1"/>
          <p:nvPr/>
        </p:nvSpPr>
        <p:spPr>
          <a:xfrm>
            <a:off x="10015350" y="4842489"/>
            <a:ext cx="1592555" cy="685059"/>
          </a:xfrm>
          <a:prstGeom prst="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zh-TW" altLang="en-US" sz="3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</a:t>
            </a:r>
            <a:endParaRPr lang="zh-TW" altLang="en-US" sz="3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16527225" y="7577480"/>
            <a:ext cx="2154676" cy="665823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zh-TW" altLang="en-US" sz="3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線上諮詢</a:t>
            </a:r>
            <a:endParaRPr lang="zh-TW" altLang="en-US" sz="3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14291638" y="7577480"/>
            <a:ext cx="2154676" cy="659989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zh-TW" altLang="en-US" sz="3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到府服務</a:t>
            </a:r>
            <a:endParaRPr lang="zh-TW" altLang="en-US" sz="3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2058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19</a:t>
            </a:fld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3"/>
          <a:stretch/>
        </p:blipFill>
        <p:spPr>
          <a:xfrm>
            <a:off x="9245600" y="2195046"/>
            <a:ext cx="5874178" cy="987354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介面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9245600" y="994717"/>
            <a:ext cx="668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註冊／登入</a:t>
            </a:r>
            <a:endParaRPr lang="zh-TW" altLang="en-US" sz="7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4557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6018610" y="742951"/>
            <a:ext cx="10822780" cy="1137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5501" b="26574"/>
          <a:stretch/>
        </p:blipFill>
        <p:spPr>
          <a:xfrm>
            <a:off x="7805481" y="2790138"/>
            <a:ext cx="7249038" cy="2896287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051" y="7323733"/>
            <a:ext cx="4937399" cy="4712560"/>
          </a:xfrm>
          <a:prstGeom prst="rect">
            <a:avLst/>
          </a:prstGeom>
          <a:effectLst/>
        </p:spPr>
      </p:pic>
      <p:grpSp>
        <p:nvGrpSpPr>
          <p:cNvPr id="2" name="组 1"/>
          <p:cNvGrpSpPr>
            <a:grpSpLocks noChangeAspect="1"/>
          </p:cNvGrpSpPr>
          <p:nvPr/>
        </p:nvGrpSpPr>
        <p:grpSpPr>
          <a:xfrm rot="21057643">
            <a:off x="4038610" y="7732653"/>
            <a:ext cx="3960000" cy="3960000"/>
            <a:chOff x="2690037" y="689787"/>
            <a:chExt cx="3763926" cy="3763926"/>
          </a:xfrm>
        </p:grpSpPr>
        <p:grpSp>
          <p:nvGrpSpPr>
            <p:cNvPr id="3" name="组 2"/>
            <p:cNvGrpSpPr/>
            <p:nvPr/>
          </p:nvGrpSpPr>
          <p:grpSpPr>
            <a:xfrm>
              <a:off x="2690037" y="689787"/>
              <a:ext cx="3763926" cy="3763926"/>
              <a:chOff x="2733851" y="566092"/>
              <a:chExt cx="3794540" cy="3794540"/>
            </a:xfrm>
          </p:grpSpPr>
          <p:sp>
            <p:nvSpPr>
              <p:cNvPr id="5" name="椭圆 4"/>
              <p:cNvSpPr/>
              <p:nvPr/>
            </p:nvSpPr>
            <p:spPr>
              <a:xfrm>
                <a:off x="2733851" y="566092"/>
                <a:ext cx="3794540" cy="3794540"/>
              </a:xfrm>
              <a:prstGeom prst="ellipse">
                <a:avLst/>
              </a:prstGeom>
              <a:noFill/>
              <a:ln w="76200">
                <a:solidFill>
                  <a:schemeClr val="tx2">
                    <a:lumMod val="75000"/>
                    <a:alpha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400"/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2900088" y="732329"/>
                <a:ext cx="3462065" cy="3462065"/>
              </a:xfrm>
              <a:prstGeom prst="ellipse">
                <a:avLst/>
              </a:prstGeom>
              <a:solidFill>
                <a:schemeClr val="tx2">
                  <a:lumMod val="75000"/>
                  <a:alpha val="9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400"/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3021553" y="2089062"/>
              <a:ext cx="3100897" cy="965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TW" altLang="en-US" sz="6000" b="1" dirty="0">
                  <a:solidFill>
                    <a:schemeClr val="bg1"/>
                  </a:solidFill>
                  <a:latin typeface="華康中圓體(P)" pitchFamily="34" charset="-120"/>
                  <a:ea typeface="華康中圓體(P)" pitchFamily="34" charset="-120"/>
                  <a:cs typeface="Microsoft YaHei" charset="0"/>
                </a:rPr>
                <a:t>吾</a:t>
              </a:r>
              <a:r>
                <a:rPr kumimoji="1" lang="zh-TW" altLang="en-US" sz="6000" b="1" dirty="0" smtClean="0">
                  <a:solidFill>
                    <a:schemeClr val="bg1"/>
                  </a:solidFill>
                  <a:latin typeface="華康中圓體(P)" pitchFamily="34" charset="-120"/>
                  <a:ea typeface="華康中圓體(P)" pitchFamily="34" charset="-120"/>
                  <a:cs typeface="Microsoft YaHei" charset="0"/>
                </a:rPr>
                <a:t>髮吾天</a:t>
              </a:r>
              <a:endParaRPr kumimoji="1" lang="zh-CN" altLang="en-US" sz="6000" b="1" dirty="0" smtClean="0">
                <a:solidFill>
                  <a:schemeClr val="bg1"/>
                </a:solidFill>
                <a:latin typeface="華康中圓體(P)" pitchFamily="34" charset="-120"/>
                <a:ea typeface="華康中圓體(P)" pitchFamily="34" charset="-120"/>
                <a:cs typeface="Microsoft YaHei" charset="0"/>
              </a:endParaRPr>
            </a:p>
          </p:txBody>
        </p:sp>
      </p:grpSp>
      <p:sp>
        <p:nvSpPr>
          <p:cNvPr id="23" name="文字方塊 22"/>
          <p:cNvSpPr txBox="1"/>
          <p:nvPr/>
        </p:nvSpPr>
        <p:spPr>
          <a:xfrm>
            <a:off x="7465408" y="5992677"/>
            <a:ext cx="792918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300" b="1" dirty="0" smtClean="0">
                <a:solidFill>
                  <a:schemeClr val="accent2">
                    <a:lumMod val="50000"/>
                  </a:schemeClr>
                </a:solidFill>
              </a:rPr>
              <a:t>多樣造型　造樣有型</a:t>
            </a:r>
            <a:endParaRPr lang="zh-TW" altLang="en-US" sz="43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462250" y="7096465"/>
            <a:ext cx="7935501" cy="4747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700"/>
              </a:lnSpc>
            </a:pPr>
            <a:r>
              <a:rPr lang="zh-TW" altLang="en-US" sz="3600" dirty="0">
                <a:latin typeface="華康中圓體(P)" pitchFamily="34" charset="-120"/>
                <a:ea typeface="華康中圓體(P)" pitchFamily="34" charset="-120"/>
              </a:rPr>
              <a:t>德明財經科技大學－行銷管理系</a:t>
            </a:r>
            <a:endParaRPr lang="en-US" altLang="zh-TW" sz="3600" dirty="0">
              <a:latin typeface="華康中圓體(P)" pitchFamily="34" charset="-120"/>
              <a:ea typeface="華康中圓體(P)" pitchFamily="34" charset="-120"/>
            </a:endParaRPr>
          </a:p>
          <a:p>
            <a:pPr algn="ctr">
              <a:lnSpc>
                <a:spcPts val="2000"/>
              </a:lnSpc>
            </a:pPr>
            <a:endParaRPr lang="en-US" altLang="zh-TW" sz="3600" dirty="0" smtClean="0">
              <a:latin typeface="華康中圓體(P)" pitchFamily="34" charset="-120"/>
              <a:ea typeface="華康中圓體(P)" pitchFamily="34" charset="-120"/>
            </a:endParaRPr>
          </a:p>
          <a:p>
            <a:pPr algn="ctr">
              <a:lnSpc>
                <a:spcPts val="4700"/>
              </a:lnSpc>
            </a:pPr>
            <a:r>
              <a:rPr lang="zh-TW" altLang="en-US" sz="3600" dirty="0" smtClean="0">
                <a:latin typeface="華康中圓體(P)" pitchFamily="34" charset="-120"/>
                <a:ea typeface="華康中圓體(P)" pitchFamily="34" charset="-120"/>
              </a:rPr>
              <a:t>郭冠廷</a:t>
            </a:r>
            <a:endParaRPr lang="en-US" altLang="zh-TW" sz="3600" dirty="0" smtClean="0">
              <a:latin typeface="華康中圓體(P)" pitchFamily="34" charset="-120"/>
              <a:ea typeface="華康中圓體(P)" pitchFamily="34" charset="-120"/>
            </a:endParaRPr>
          </a:p>
          <a:p>
            <a:pPr algn="ctr">
              <a:lnSpc>
                <a:spcPts val="4700"/>
              </a:lnSpc>
            </a:pPr>
            <a:r>
              <a:rPr lang="zh-TW" altLang="en-US" sz="3600" dirty="0">
                <a:latin typeface="華康中圓體(P)" pitchFamily="34" charset="-120"/>
                <a:ea typeface="華康中圓體(P)" pitchFamily="34" charset="-120"/>
              </a:rPr>
              <a:t>林紋</a:t>
            </a:r>
            <a:r>
              <a:rPr lang="zh-TW" altLang="en-US" sz="3600" dirty="0" smtClean="0">
                <a:latin typeface="華康中圓體(P)" pitchFamily="34" charset="-120"/>
                <a:ea typeface="華康中圓體(P)" pitchFamily="34" charset="-120"/>
              </a:rPr>
              <a:t>汶</a:t>
            </a:r>
            <a:endParaRPr lang="en-US" altLang="zh-TW" sz="3600" dirty="0" smtClean="0">
              <a:latin typeface="華康中圓體(P)" pitchFamily="34" charset="-120"/>
              <a:ea typeface="華康中圓體(P)" pitchFamily="34" charset="-120"/>
            </a:endParaRPr>
          </a:p>
          <a:p>
            <a:pPr algn="ctr">
              <a:lnSpc>
                <a:spcPts val="4700"/>
              </a:lnSpc>
            </a:pPr>
            <a:r>
              <a:rPr lang="zh-TW" altLang="en-US" sz="3600" dirty="0">
                <a:latin typeface="華康中圓體(P)" pitchFamily="34" charset="-120"/>
                <a:ea typeface="華康中圓體(P)" pitchFamily="34" charset="-120"/>
              </a:rPr>
              <a:t>劉亭</a:t>
            </a:r>
            <a:r>
              <a:rPr lang="zh-TW" altLang="en-US" sz="3600" dirty="0" smtClean="0">
                <a:latin typeface="華康中圓體(P)" pitchFamily="34" charset="-120"/>
                <a:ea typeface="華康中圓體(P)" pitchFamily="34" charset="-120"/>
              </a:rPr>
              <a:t>毓</a:t>
            </a:r>
            <a:endParaRPr lang="en-US" altLang="zh-TW" sz="3600" dirty="0" smtClean="0">
              <a:latin typeface="華康中圓體(P)" pitchFamily="34" charset="-120"/>
              <a:ea typeface="華康中圓體(P)" pitchFamily="34" charset="-120"/>
            </a:endParaRPr>
          </a:p>
          <a:p>
            <a:pPr algn="ctr">
              <a:lnSpc>
                <a:spcPts val="1400"/>
              </a:lnSpc>
            </a:pPr>
            <a:endParaRPr lang="en-US" altLang="zh-TW" sz="3600" dirty="0" smtClean="0">
              <a:latin typeface="華康中圓體(P)" pitchFamily="34" charset="-120"/>
              <a:ea typeface="華康中圓體(P)" pitchFamily="34" charset="-120"/>
            </a:endParaRPr>
          </a:p>
          <a:p>
            <a:pPr algn="ctr">
              <a:lnSpc>
                <a:spcPts val="4700"/>
              </a:lnSpc>
            </a:pPr>
            <a:r>
              <a:rPr lang="zh-TW" altLang="en-US" sz="3600" dirty="0" smtClean="0">
                <a:latin typeface="華康中圓體(P)" pitchFamily="34" charset="-120"/>
                <a:ea typeface="華康中圓體(P)" pitchFamily="34" charset="-120"/>
              </a:rPr>
              <a:t>指導老師：</a:t>
            </a:r>
            <a:endParaRPr lang="en-US" altLang="zh-TW" sz="3600" dirty="0" smtClean="0">
              <a:latin typeface="華康中圓體(P)" pitchFamily="34" charset="-120"/>
              <a:ea typeface="華康中圓體(P)" pitchFamily="34" charset="-120"/>
            </a:endParaRPr>
          </a:p>
          <a:p>
            <a:pPr algn="ctr">
              <a:lnSpc>
                <a:spcPts val="4700"/>
              </a:lnSpc>
            </a:pPr>
            <a:r>
              <a:rPr lang="zh-TW" altLang="en-US" sz="3600" dirty="0" smtClean="0">
                <a:latin typeface="華康中圓體(P)" pitchFamily="34" charset="-120"/>
                <a:ea typeface="華康中圓體(P)" pitchFamily="34" charset="-120"/>
              </a:rPr>
              <a:t>黃運圭 老師</a:t>
            </a:r>
            <a:endParaRPr lang="en-US" altLang="zh-TW" sz="3600" dirty="0" smtClean="0">
              <a:latin typeface="華康中圓體(P)" pitchFamily="34" charset="-120"/>
              <a:ea typeface="華康中圓體(P)" pitchFamily="34" charset="-120"/>
            </a:endParaRPr>
          </a:p>
          <a:p>
            <a:pPr algn="ctr">
              <a:lnSpc>
                <a:spcPts val="4700"/>
              </a:lnSpc>
            </a:pPr>
            <a:r>
              <a:rPr lang="zh-TW" altLang="en-US" sz="3600" dirty="0" smtClean="0">
                <a:latin typeface="華康中圓體(P)" pitchFamily="34" charset="-120"/>
                <a:ea typeface="華康中圓體(P)" pitchFamily="34" charset="-120"/>
              </a:rPr>
              <a:t>楊文</a:t>
            </a:r>
            <a:r>
              <a:rPr lang="zh-TW" altLang="en-US" sz="3600" dirty="0">
                <a:latin typeface="華康中圓體(P)" pitchFamily="34" charset="-120"/>
                <a:ea typeface="華康中圓體(P)" pitchFamily="34" charset="-120"/>
              </a:rPr>
              <a:t>繹</a:t>
            </a:r>
            <a:r>
              <a:rPr lang="zh-TW" altLang="en-US" sz="3600" dirty="0" smtClean="0">
                <a:latin typeface="華康中圓體(P)" pitchFamily="34" charset="-120"/>
                <a:ea typeface="華康中圓體(P)" pitchFamily="34" charset="-120"/>
              </a:rPr>
              <a:t> 老師</a:t>
            </a:r>
            <a:endParaRPr lang="zh-TW" altLang="en-US" sz="3600" dirty="0">
              <a:latin typeface="華康中圓體(P)" pitchFamily="34" charset="-120"/>
              <a:ea typeface="華康中圓體(P)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4"/>
          </p:nvPr>
        </p:nvSpPr>
        <p:spPr>
          <a:xfrm>
            <a:off x="20240625" y="11744324"/>
            <a:ext cx="2076450" cy="657226"/>
          </a:xfrm>
        </p:spPr>
        <p:txBody>
          <a:bodyPr/>
          <a:lstStyle/>
          <a:p>
            <a:fld id="{04F4BECE-1B2A-4DC7-BDC6-204BACC55978}" type="slidenum">
              <a:rPr lang="zh-TW" altLang="en-US" smtClean="0"/>
              <a:pPr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20812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20</a:t>
            </a:fld>
            <a:endParaRPr lang="zh-TW" altLang="en-US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介面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3457594" y="2587778"/>
            <a:ext cx="15944812" cy="9061717"/>
            <a:chOff x="3105156" y="3257550"/>
            <a:chExt cx="17526013" cy="9658350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73"/>
            <a:stretch/>
          </p:blipFill>
          <p:spPr>
            <a:xfrm>
              <a:off x="3105156" y="3257550"/>
              <a:ext cx="5657850" cy="964875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8"/>
            <a:stretch/>
          </p:blipFill>
          <p:spPr>
            <a:xfrm>
              <a:off x="9039237" y="3257550"/>
              <a:ext cx="5657850" cy="964007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7"/>
            <a:stretch/>
          </p:blipFill>
          <p:spPr>
            <a:xfrm>
              <a:off x="14973319" y="3257550"/>
              <a:ext cx="5657850" cy="965835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  <p:sp>
        <p:nvSpPr>
          <p:cNvPr id="17" name="文字方塊 16"/>
          <p:cNvSpPr txBox="1"/>
          <p:nvPr/>
        </p:nvSpPr>
        <p:spPr>
          <a:xfrm>
            <a:off x="9245600" y="994717"/>
            <a:ext cx="668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首頁－租髮流程</a:t>
            </a:r>
            <a:endParaRPr lang="zh-TW" altLang="en-US" sz="7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9185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21</a:t>
            </a:fld>
            <a:endParaRPr lang="zh-TW" altLang="en-US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介面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2934260" y="2195046"/>
            <a:ext cx="16991481" cy="9768354"/>
            <a:chOff x="5285309" y="-10271760"/>
            <a:chExt cx="15534963" cy="8643841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35" r="67559"/>
            <a:stretch/>
          </p:blipFill>
          <p:spPr>
            <a:xfrm>
              <a:off x="5285309" y="-10271760"/>
              <a:ext cx="5283344" cy="8643841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31" t="14635" r="33917"/>
            <a:stretch/>
          </p:blipFill>
          <p:spPr>
            <a:xfrm>
              <a:off x="10396957" y="-10271760"/>
              <a:ext cx="5268851" cy="8643840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78" t="14635"/>
            <a:stretch/>
          </p:blipFill>
          <p:spPr>
            <a:xfrm>
              <a:off x="15637757" y="-10271760"/>
              <a:ext cx="5182515" cy="8643841"/>
            </a:xfrm>
            <a:prstGeom prst="rect">
              <a:avLst/>
            </a:prstGeom>
          </p:spPr>
        </p:pic>
      </p:grpSp>
      <p:sp>
        <p:nvSpPr>
          <p:cNvPr id="13" name="文字方塊 12"/>
          <p:cNvSpPr txBox="1"/>
          <p:nvPr/>
        </p:nvSpPr>
        <p:spPr>
          <a:xfrm>
            <a:off x="9245600" y="994717"/>
            <a:ext cx="668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首頁－優惠資訊</a:t>
            </a:r>
            <a:endParaRPr lang="zh-TW" altLang="en-US" sz="7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9185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22</a:t>
            </a:fld>
            <a:endParaRPr lang="zh-TW" altLang="en-US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介面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3327521" y="2412832"/>
            <a:ext cx="16204958" cy="9626767"/>
            <a:chOff x="2895600" y="1571624"/>
            <a:chExt cx="17597400" cy="9627376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86"/>
            <a:stretch/>
          </p:blipFill>
          <p:spPr>
            <a:xfrm>
              <a:off x="2895600" y="1571625"/>
              <a:ext cx="5657850" cy="9627375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86"/>
            <a:stretch/>
          </p:blipFill>
          <p:spPr>
            <a:xfrm>
              <a:off x="8865374" y="1571624"/>
              <a:ext cx="5657850" cy="96273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86"/>
            <a:stretch/>
          </p:blipFill>
          <p:spPr>
            <a:xfrm>
              <a:off x="14835150" y="1571624"/>
              <a:ext cx="5657850" cy="962737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  <p:sp>
        <p:nvSpPr>
          <p:cNvPr id="9" name="文字方塊 8"/>
          <p:cNvSpPr txBox="1"/>
          <p:nvPr/>
        </p:nvSpPr>
        <p:spPr>
          <a:xfrm>
            <a:off x="9245600" y="994717"/>
            <a:ext cx="668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首頁－相關資訊</a:t>
            </a:r>
            <a:endParaRPr lang="zh-TW" altLang="en-US" sz="7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9185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23</a:t>
            </a:fld>
            <a:endParaRPr lang="zh-TW" altLang="en-US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介面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2"/>
          <a:stretch/>
        </p:blipFill>
        <p:spPr>
          <a:xfrm>
            <a:off x="9587040" y="2296646"/>
            <a:ext cx="5798965" cy="986995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" name="文字方塊 4"/>
          <p:cNvSpPr txBox="1"/>
          <p:nvPr/>
        </p:nvSpPr>
        <p:spPr>
          <a:xfrm>
            <a:off x="9245600" y="994717"/>
            <a:ext cx="668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首頁－假髮保養</a:t>
            </a:r>
            <a:endParaRPr lang="zh-TW" altLang="en-US" sz="7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9185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24</a:t>
            </a:fld>
            <a:endParaRPr lang="zh-TW" altLang="en-US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介面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9245600" y="994717"/>
            <a:ext cx="668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關於我們</a:t>
            </a:r>
            <a:endParaRPr lang="zh-TW" altLang="en-US" sz="7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" name="群組 4"/>
          <p:cNvGrpSpPr>
            <a:grpSpLocks noChangeAspect="1"/>
          </p:cNvGrpSpPr>
          <p:nvPr/>
        </p:nvGrpSpPr>
        <p:grpSpPr>
          <a:xfrm>
            <a:off x="5400220" y="2281427"/>
            <a:ext cx="12059560" cy="9805800"/>
            <a:chOff x="7286625" y="1205735"/>
            <a:chExt cx="12465825" cy="1013614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72"/>
            <a:stretch/>
          </p:blipFill>
          <p:spPr>
            <a:xfrm>
              <a:off x="7286625" y="1205736"/>
              <a:ext cx="5943600" cy="1013613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72"/>
            <a:stretch/>
          </p:blipFill>
          <p:spPr>
            <a:xfrm>
              <a:off x="13808850" y="1205735"/>
              <a:ext cx="5943600" cy="1013613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999185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25</a:t>
            </a:fld>
            <a:endParaRPr lang="zh-TW" altLang="en-US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介面</a:t>
            </a:r>
          </a:p>
        </p:txBody>
      </p:sp>
      <p:grpSp>
        <p:nvGrpSpPr>
          <p:cNvPr id="4" name="群組 3"/>
          <p:cNvGrpSpPr>
            <a:grpSpLocks noChangeAspect="1"/>
          </p:cNvGrpSpPr>
          <p:nvPr/>
        </p:nvGrpSpPr>
        <p:grpSpPr>
          <a:xfrm>
            <a:off x="2729928" y="2486026"/>
            <a:ext cx="17400144" cy="9491728"/>
            <a:chOff x="2979886" y="1001545"/>
            <a:chExt cx="17455964" cy="9628355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6"/>
            <a:stretch/>
          </p:blipFill>
          <p:spPr>
            <a:xfrm>
              <a:off x="2979886" y="1001545"/>
              <a:ext cx="5657850" cy="960119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6"/>
            <a:stretch/>
          </p:blipFill>
          <p:spPr>
            <a:xfrm>
              <a:off x="8878943" y="1028700"/>
              <a:ext cx="5657850" cy="96012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6"/>
            <a:stretch/>
          </p:blipFill>
          <p:spPr>
            <a:xfrm>
              <a:off x="14778000" y="1028700"/>
              <a:ext cx="5657850" cy="96012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  <p:sp>
        <p:nvSpPr>
          <p:cNvPr id="8" name="文字方塊 7"/>
          <p:cNvSpPr txBox="1"/>
          <p:nvPr/>
        </p:nvSpPr>
        <p:spPr>
          <a:xfrm>
            <a:off x="9245599" y="994717"/>
            <a:ext cx="10385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產品（</a:t>
            </a:r>
            <a:r>
              <a:rPr lang="en-US" altLang="zh-TW" sz="7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TOP</a:t>
            </a:r>
            <a:r>
              <a:rPr lang="zh-TW" altLang="en-US" sz="7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7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sz="7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人氣推薦）</a:t>
            </a:r>
            <a:endParaRPr lang="zh-TW" altLang="en-US" sz="7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9185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26</a:t>
            </a:fld>
            <a:endParaRPr lang="zh-TW" altLang="en-US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介面</a:t>
            </a:r>
          </a:p>
        </p:txBody>
      </p:sp>
      <p:grpSp>
        <p:nvGrpSpPr>
          <p:cNvPr id="4" name="群組 3"/>
          <p:cNvGrpSpPr>
            <a:grpSpLocks noChangeAspect="1"/>
          </p:cNvGrpSpPr>
          <p:nvPr/>
        </p:nvGrpSpPr>
        <p:grpSpPr>
          <a:xfrm>
            <a:off x="5285690" y="2245846"/>
            <a:ext cx="12288621" cy="9869954"/>
            <a:chOff x="-4286250" y="3087675"/>
            <a:chExt cx="12458701" cy="9866325"/>
          </a:xfrm>
        </p:grpSpPr>
        <p:sp>
          <p:nvSpPr>
            <p:cNvPr id="5" name="矩形 4"/>
            <p:cNvSpPr/>
            <p:nvPr/>
          </p:nvSpPr>
          <p:spPr>
            <a:xfrm>
              <a:off x="-4286249" y="3087675"/>
              <a:ext cx="12458700" cy="9821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75"/>
            <a:stretch/>
          </p:blipFill>
          <p:spPr>
            <a:xfrm>
              <a:off x="-4286250" y="3087675"/>
              <a:ext cx="12458700" cy="9866325"/>
            </a:xfrm>
            <a:prstGeom prst="rect">
              <a:avLst/>
            </a:prstGeom>
          </p:spPr>
        </p:pic>
      </p:grpSp>
      <p:sp>
        <p:nvSpPr>
          <p:cNvPr id="10" name="文字方塊 9"/>
          <p:cNvSpPr txBox="1"/>
          <p:nvPr/>
        </p:nvSpPr>
        <p:spPr>
          <a:xfrm>
            <a:off x="9245599" y="994717"/>
            <a:ext cx="12801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產品</a:t>
            </a:r>
            <a:r>
              <a:rPr lang="zh-TW" altLang="en-US" sz="7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－</a:t>
            </a:r>
            <a:r>
              <a:rPr lang="zh-TW" altLang="en-US" sz="7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女性假髮－日韓系風格</a:t>
            </a:r>
            <a:endParaRPr lang="zh-TW" altLang="en-US" sz="7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9185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27</a:t>
            </a:fld>
            <a:endParaRPr lang="zh-TW" altLang="en-US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介面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9245599" y="994717"/>
            <a:ext cx="13242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產品</a:t>
            </a:r>
            <a:r>
              <a:rPr lang="zh-TW" altLang="en-US" sz="7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－</a:t>
            </a:r>
            <a:r>
              <a:rPr lang="zh-TW" altLang="en-US" sz="7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女性假髮－成熟典雅風格</a:t>
            </a:r>
            <a:endParaRPr lang="zh-TW" altLang="en-US" sz="7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" name="群組 4"/>
          <p:cNvGrpSpPr>
            <a:grpSpLocks noChangeAspect="1"/>
          </p:cNvGrpSpPr>
          <p:nvPr/>
        </p:nvGrpSpPr>
        <p:grpSpPr>
          <a:xfrm>
            <a:off x="5872089" y="2195046"/>
            <a:ext cx="11115823" cy="9904034"/>
            <a:chOff x="5562600" y="1985184"/>
            <a:chExt cx="11734800" cy="9989353"/>
          </a:xfrm>
        </p:grpSpPr>
        <p:sp>
          <p:nvSpPr>
            <p:cNvPr id="6" name="矩形 5"/>
            <p:cNvSpPr/>
            <p:nvPr/>
          </p:nvSpPr>
          <p:spPr>
            <a:xfrm>
              <a:off x="5562600" y="1985184"/>
              <a:ext cx="11734800" cy="9989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89"/>
            <a:stretch/>
          </p:blipFill>
          <p:spPr>
            <a:xfrm>
              <a:off x="5562600" y="1985184"/>
              <a:ext cx="11734800" cy="99893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6668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28</a:t>
            </a:fld>
            <a:endParaRPr lang="zh-TW" altLang="en-US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介面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9245599" y="994717"/>
            <a:ext cx="12801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產品</a:t>
            </a:r>
            <a:r>
              <a:rPr lang="zh-TW" altLang="en-US" sz="7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－</a:t>
            </a:r>
            <a:r>
              <a:rPr lang="zh-TW" altLang="en-US" sz="7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女性假髮－髮片</a:t>
            </a:r>
            <a:endParaRPr lang="zh-TW" altLang="en-US" sz="7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" name="群組 4"/>
          <p:cNvGrpSpPr>
            <a:grpSpLocks noChangeAspect="1"/>
          </p:cNvGrpSpPr>
          <p:nvPr/>
        </p:nvGrpSpPr>
        <p:grpSpPr>
          <a:xfrm>
            <a:off x="5278424" y="2309346"/>
            <a:ext cx="12303152" cy="9846884"/>
            <a:chOff x="5695950" y="2241425"/>
            <a:chExt cx="11468099" cy="9601500"/>
          </a:xfrm>
        </p:grpSpPr>
        <p:sp>
          <p:nvSpPr>
            <p:cNvPr id="6" name="矩形 5"/>
            <p:cNvSpPr/>
            <p:nvPr/>
          </p:nvSpPr>
          <p:spPr>
            <a:xfrm>
              <a:off x="5695950" y="2241425"/>
              <a:ext cx="11468099" cy="960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06"/>
            <a:stretch/>
          </p:blipFill>
          <p:spPr>
            <a:xfrm>
              <a:off x="5695950" y="2241425"/>
              <a:ext cx="11468099" cy="96014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6668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29</a:t>
            </a:fld>
            <a:endParaRPr lang="zh-TW" altLang="en-US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介面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"/>
          <a:stretch/>
        </p:blipFill>
        <p:spPr>
          <a:xfrm>
            <a:off x="8879963" y="2373117"/>
            <a:ext cx="5714487" cy="970458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3" name="文字方塊 12"/>
          <p:cNvSpPr txBox="1"/>
          <p:nvPr/>
        </p:nvSpPr>
        <p:spPr>
          <a:xfrm>
            <a:off x="9245600" y="994717"/>
            <a:ext cx="668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客製化專區</a:t>
            </a:r>
          </a:p>
        </p:txBody>
      </p:sp>
    </p:spTree>
    <p:extLst>
      <p:ext uri="{BB962C8B-B14F-4D97-AF65-F5344CB8AC3E}">
        <p14:creationId xmlns:p14="http://schemas.microsoft.com/office/powerpoint/2010/main" val="4256668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3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" y="0"/>
            <a:ext cx="7772400" cy="128016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0555963" y="1967072"/>
            <a:ext cx="7757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latin typeface="Arial" pitchFamily="34" charset="0"/>
                <a:ea typeface="華康細圓體(P)" pitchFamily="34" charset="-120"/>
                <a:cs typeface="Arial" pitchFamily="34" charset="0"/>
              </a:rPr>
              <a:t>Chapter</a:t>
            </a:r>
            <a:r>
              <a:rPr lang="zh-TW" altLang="en-US" sz="6000" dirty="0" smtClean="0">
                <a:latin typeface="Arial" pitchFamily="34" charset="0"/>
                <a:ea typeface="華康細圓體(P)" pitchFamily="34" charset="-120"/>
                <a:cs typeface="Arial" pitchFamily="34" charset="0"/>
              </a:rPr>
              <a:t> </a:t>
            </a:r>
            <a:r>
              <a:rPr lang="en-US" altLang="zh-TW" sz="6000" dirty="0" smtClean="0">
                <a:latin typeface="Arial" pitchFamily="34" charset="0"/>
                <a:ea typeface="華康細圓體(P)" pitchFamily="34" charset="-120"/>
                <a:cs typeface="Arial" pitchFamily="34" charset="0"/>
              </a:rPr>
              <a:t>1</a:t>
            </a:r>
            <a:r>
              <a:rPr lang="zh-TW" altLang="en-US" sz="6000" dirty="0" smtClean="0">
                <a:latin typeface="Arial" pitchFamily="34" charset="0"/>
                <a:ea typeface="華康細圓體(P)" pitchFamily="34" charset="-120"/>
                <a:cs typeface="Arial" pitchFamily="34" charset="0"/>
              </a:rPr>
              <a:t>　</a:t>
            </a:r>
            <a:r>
              <a:rPr lang="zh-TW" altLang="en-US" sz="6000" b="1" dirty="0" smtClean="0">
                <a:solidFill>
                  <a:srgbClr val="C76A45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創業發想</a:t>
            </a:r>
            <a:endParaRPr lang="zh-TW" altLang="en-US" sz="6000" b="1" dirty="0">
              <a:solidFill>
                <a:srgbClr val="C76A45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0555963" y="3183815"/>
            <a:ext cx="7757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latin typeface="Arial" pitchFamily="34" charset="0"/>
                <a:ea typeface="華康細圓體(P)" pitchFamily="34" charset="-120"/>
                <a:cs typeface="Arial" pitchFamily="34" charset="0"/>
              </a:rPr>
              <a:t>Chapter</a:t>
            </a:r>
            <a:r>
              <a:rPr lang="zh-TW" altLang="en-US" sz="6000" dirty="0" smtClean="0">
                <a:latin typeface="Arial" pitchFamily="34" charset="0"/>
                <a:ea typeface="華康細圓體(P)" pitchFamily="34" charset="-120"/>
                <a:cs typeface="Arial" pitchFamily="34" charset="0"/>
              </a:rPr>
              <a:t> </a:t>
            </a:r>
            <a:r>
              <a:rPr lang="en-US" altLang="zh-TW" sz="6000" dirty="0" smtClean="0">
                <a:latin typeface="Arial" pitchFamily="34" charset="0"/>
                <a:ea typeface="華康細圓體(P)" pitchFamily="34" charset="-120"/>
                <a:cs typeface="Arial" pitchFamily="34" charset="0"/>
              </a:rPr>
              <a:t>2</a:t>
            </a:r>
            <a:r>
              <a:rPr lang="zh-TW" altLang="en-US" sz="6000" dirty="0" smtClean="0">
                <a:latin typeface="Arial" pitchFamily="34" charset="0"/>
                <a:ea typeface="華康細圓體(P)" pitchFamily="34" charset="-120"/>
                <a:cs typeface="Arial" pitchFamily="34" charset="0"/>
              </a:rPr>
              <a:t>　</a:t>
            </a:r>
            <a:r>
              <a:rPr lang="zh-TW" altLang="en-US" sz="6000" b="1" dirty="0" smtClean="0">
                <a:solidFill>
                  <a:srgbClr val="C76A45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營運模式</a:t>
            </a:r>
            <a:endParaRPr lang="zh-TW" altLang="en-US" sz="6000" b="1" dirty="0">
              <a:solidFill>
                <a:srgbClr val="C76A45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555963" y="5617301"/>
            <a:ext cx="7757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latin typeface="Arial" pitchFamily="34" charset="0"/>
                <a:ea typeface="華康細圓體(P)" pitchFamily="34" charset="-120"/>
                <a:cs typeface="Arial" pitchFamily="34" charset="0"/>
              </a:rPr>
              <a:t>Chapter</a:t>
            </a:r>
            <a:r>
              <a:rPr lang="zh-TW" altLang="en-US" sz="6000" dirty="0" smtClean="0">
                <a:latin typeface="Arial" pitchFamily="34" charset="0"/>
                <a:ea typeface="華康細圓體(P)" pitchFamily="34" charset="-120"/>
                <a:cs typeface="Arial" pitchFamily="34" charset="0"/>
              </a:rPr>
              <a:t> </a:t>
            </a:r>
            <a:r>
              <a:rPr lang="en-US" altLang="zh-TW" sz="6000" dirty="0" smtClean="0">
                <a:latin typeface="Arial" pitchFamily="34" charset="0"/>
                <a:ea typeface="華康細圓體(P)" pitchFamily="34" charset="-120"/>
                <a:cs typeface="Arial" pitchFamily="34" charset="0"/>
              </a:rPr>
              <a:t>4</a:t>
            </a:r>
            <a:r>
              <a:rPr lang="zh-TW" altLang="en-US" sz="6000" dirty="0" smtClean="0">
                <a:latin typeface="Arial" pitchFamily="34" charset="0"/>
                <a:ea typeface="華康細圓體(P)" pitchFamily="34" charset="-120"/>
                <a:cs typeface="Arial" pitchFamily="34" charset="0"/>
              </a:rPr>
              <a:t>　</a:t>
            </a:r>
            <a:r>
              <a:rPr lang="zh-TW" altLang="en-US" sz="6000" b="1" dirty="0">
                <a:solidFill>
                  <a:srgbClr val="C76A45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產業分析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0555963" y="4400558"/>
            <a:ext cx="9111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latin typeface="Arial" pitchFamily="34" charset="0"/>
                <a:ea typeface="華康細圓體(P)" pitchFamily="34" charset="-120"/>
                <a:cs typeface="Arial" pitchFamily="34" charset="0"/>
              </a:rPr>
              <a:t>Chapter</a:t>
            </a:r>
            <a:r>
              <a:rPr lang="zh-TW" altLang="en-US" sz="6000" dirty="0" smtClean="0">
                <a:latin typeface="Arial" pitchFamily="34" charset="0"/>
                <a:ea typeface="華康細圓體(P)" pitchFamily="34" charset="-120"/>
                <a:cs typeface="Arial" pitchFamily="34" charset="0"/>
              </a:rPr>
              <a:t> </a:t>
            </a:r>
            <a:r>
              <a:rPr lang="en-US" altLang="zh-TW" sz="6000" dirty="0" smtClean="0">
                <a:latin typeface="Arial" pitchFamily="34" charset="0"/>
                <a:ea typeface="華康細圓體(P)" pitchFamily="34" charset="-120"/>
                <a:cs typeface="Arial" pitchFamily="34" charset="0"/>
              </a:rPr>
              <a:t>3</a:t>
            </a:r>
            <a:r>
              <a:rPr lang="zh-TW" altLang="en-US" sz="6000" dirty="0" smtClean="0">
                <a:latin typeface="Arial" pitchFamily="34" charset="0"/>
                <a:ea typeface="華康細圓體(P)" pitchFamily="34" charset="-120"/>
                <a:cs typeface="Arial" pitchFamily="34" charset="0"/>
              </a:rPr>
              <a:t>　</a:t>
            </a:r>
            <a:r>
              <a:rPr lang="en-US" altLang="zh-TW" sz="6000" b="1" dirty="0" smtClean="0">
                <a:solidFill>
                  <a:srgbClr val="C76A45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APP</a:t>
            </a:r>
            <a:r>
              <a:rPr lang="zh-TW" altLang="en-US" sz="6000" b="1" dirty="0" smtClean="0">
                <a:solidFill>
                  <a:srgbClr val="C76A45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展示</a:t>
            </a:r>
            <a:endParaRPr lang="zh-TW" altLang="en-US" sz="6000" b="1" dirty="0">
              <a:solidFill>
                <a:srgbClr val="C76A45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0555963" y="9267530"/>
            <a:ext cx="7757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latin typeface="Arial" pitchFamily="34" charset="0"/>
                <a:ea typeface="華康細圓體(P)" pitchFamily="34" charset="-120"/>
                <a:cs typeface="Arial" pitchFamily="34" charset="0"/>
              </a:rPr>
              <a:t>Chapter</a:t>
            </a:r>
            <a:r>
              <a:rPr lang="zh-TW" altLang="en-US" sz="6000" dirty="0" smtClean="0">
                <a:latin typeface="Arial" pitchFamily="34" charset="0"/>
                <a:ea typeface="華康細圓體(P)" pitchFamily="34" charset="-120"/>
                <a:cs typeface="Arial" pitchFamily="34" charset="0"/>
              </a:rPr>
              <a:t> </a:t>
            </a:r>
            <a:r>
              <a:rPr lang="en-US" altLang="zh-TW" sz="6000" dirty="0" smtClean="0">
                <a:latin typeface="Arial" pitchFamily="34" charset="0"/>
                <a:ea typeface="華康細圓體(P)" pitchFamily="34" charset="-120"/>
                <a:cs typeface="Arial" pitchFamily="34" charset="0"/>
              </a:rPr>
              <a:t>7</a:t>
            </a:r>
            <a:r>
              <a:rPr lang="zh-TW" altLang="en-US" sz="6000" dirty="0" smtClean="0">
                <a:latin typeface="Arial" pitchFamily="34" charset="0"/>
                <a:ea typeface="華康細圓體(P)" pitchFamily="34" charset="-120"/>
                <a:cs typeface="Arial" pitchFamily="34" charset="0"/>
              </a:rPr>
              <a:t>　</a:t>
            </a:r>
            <a:r>
              <a:rPr lang="zh-TW" altLang="en-US" sz="6000" b="1" dirty="0" smtClean="0">
                <a:solidFill>
                  <a:srgbClr val="C76A45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結論</a:t>
            </a:r>
            <a:endParaRPr lang="zh-TW" altLang="en-US" sz="6000" b="1" dirty="0">
              <a:solidFill>
                <a:srgbClr val="C76A45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0555963" y="8050787"/>
            <a:ext cx="103607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latin typeface="Arial" pitchFamily="34" charset="0"/>
                <a:ea typeface="華康細圓體(P)" pitchFamily="34" charset="-120"/>
                <a:cs typeface="Arial" pitchFamily="34" charset="0"/>
              </a:rPr>
              <a:t>Chapter</a:t>
            </a:r>
            <a:r>
              <a:rPr lang="zh-TW" altLang="en-US" sz="6000" dirty="0" smtClean="0">
                <a:latin typeface="Arial" pitchFamily="34" charset="0"/>
                <a:ea typeface="華康細圓體(P)" pitchFamily="34" charset="-120"/>
                <a:cs typeface="Arial" pitchFamily="34" charset="0"/>
              </a:rPr>
              <a:t> </a:t>
            </a:r>
            <a:r>
              <a:rPr lang="en-US" altLang="zh-TW" sz="6000" dirty="0">
                <a:latin typeface="Arial" pitchFamily="34" charset="0"/>
                <a:ea typeface="華康細圓體(P)" pitchFamily="34" charset="-120"/>
                <a:cs typeface="Arial" pitchFamily="34" charset="0"/>
              </a:rPr>
              <a:t>6</a:t>
            </a:r>
            <a:r>
              <a:rPr lang="zh-TW" altLang="en-US" sz="6000" dirty="0">
                <a:latin typeface="Arial" pitchFamily="34" charset="0"/>
                <a:ea typeface="華康細圓體(P)" pitchFamily="34" charset="-120"/>
                <a:cs typeface="Arial" pitchFamily="34" charset="0"/>
              </a:rPr>
              <a:t>　</a:t>
            </a:r>
            <a:r>
              <a:rPr lang="zh-TW" altLang="en-US" sz="6000" b="1" dirty="0" smtClean="0">
                <a:solidFill>
                  <a:srgbClr val="C76A45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預期效益</a:t>
            </a:r>
            <a:endParaRPr lang="zh-TW" altLang="en-US" sz="6000" b="1" dirty="0">
              <a:solidFill>
                <a:srgbClr val="C76A45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0555963" y="6834044"/>
            <a:ext cx="7757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latin typeface="Arial" pitchFamily="34" charset="0"/>
                <a:ea typeface="華康細圓體(P)" pitchFamily="34" charset="-120"/>
                <a:cs typeface="Arial" pitchFamily="34" charset="0"/>
              </a:rPr>
              <a:t>Chapter</a:t>
            </a:r>
            <a:r>
              <a:rPr lang="zh-TW" altLang="en-US" sz="6000" dirty="0" smtClean="0">
                <a:latin typeface="Arial" pitchFamily="34" charset="0"/>
                <a:ea typeface="華康細圓體(P)" pitchFamily="34" charset="-120"/>
                <a:cs typeface="Arial" pitchFamily="34" charset="0"/>
              </a:rPr>
              <a:t> </a:t>
            </a:r>
            <a:r>
              <a:rPr lang="en-US" altLang="zh-TW" sz="6000" dirty="0" smtClean="0">
                <a:latin typeface="Arial" pitchFamily="34" charset="0"/>
                <a:ea typeface="華康細圓體(P)" pitchFamily="34" charset="-120"/>
                <a:cs typeface="Arial" pitchFamily="34" charset="0"/>
              </a:rPr>
              <a:t>5</a:t>
            </a:r>
            <a:r>
              <a:rPr lang="zh-TW" altLang="en-US" sz="6000" dirty="0" smtClean="0">
                <a:latin typeface="Arial" pitchFamily="34" charset="0"/>
                <a:ea typeface="華康細圓體(P)" pitchFamily="34" charset="-120"/>
                <a:cs typeface="Arial" pitchFamily="34" charset="0"/>
              </a:rPr>
              <a:t>　</a:t>
            </a:r>
            <a:r>
              <a:rPr lang="zh-TW" altLang="en-US" sz="6000" b="1" dirty="0" smtClean="0">
                <a:solidFill>
                  <a:srgbClr val="C76A45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行銷策略</a:t>
            </a:r>
            <a:endParaRPr lang="zh-TW" altLang="en-US" sz="6000" b="1" dirty="0">
              <a:solidFill>
                <a:srgbClr val="C76A45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1371600" y="1389487"/>
            <a:ext cx="746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8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微軟正黑體" pitchFamily="34" charset="-120"/>
              </a:rPr>
              <a:t>CONTENTS</a:t>
            </a:r>
            <a:endParaRPr lang="zh-TW" altLang="en-US" sz="8800" dirty="0">
              <a:solidFill>
                <a:schemeClr val="tx2">
                  <a:lumMod val="75000"/>
                </a:schemeClr>
              </a:solidFill>
              <a:latin typeface="Arial Black" pitchFamily="34" charset="0"/>
              <a:ea typeface="微軟正黑體" pitchFamily="34" charset="-120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71" y="7674546"/>
            <a:ext cx="5386306" cy="5141025"/>
          </a:xfrm>
          <a:prstGeom prst="rect">
            <a:avLst/>
          </a:prstGeom>
          <a:effectLst/>
        </p:spPr>
      </p:pic>
      <p:sp>
        <p:nvSpPr>
          <p:cNvPr id="14" name="文字方塊 13"/>
          <p:cNvSpPr txBox="1"/>
          <p:nvPr/>
        </p:nvSpPr>
        <p:spPr>
          <a:xfrm>
            <a:off x="10555963" y="10484274"/>
            <a:ext cx="7757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latin typeface="Arial" pitchFamily="34" charset="0"/>
                <a:ea typeface="華康細圓體(P)" pitchFamily="34" charset="-120"/>
                <a:cs typeface="Arial" pitchFamily="34" charset="0"/>
              </a:rPr>
              <a:t>Chapter</a:t>
            </a:r>
            <a:r>
              <a:rPr lang="zh-TW" altLang="en-US" sz="6000" dirty="0" smtClean="0">
                <a:latin typeface="Arial" pitchFamily="34" charset="0"/>
                <a:ea typeface="華康細圓體(P)" pitchFamily="34" charset="-120"/>
                <a:cs typeface="Arial" pitchFamily="34" charset="0"/>
              </a:rPr>
              <a:t> </a:t>
            </a:r>
            <a:r>
              <a:rPr lang="en-US" altLang="zh-TW" sz="6000" dirty="0">
                <a:latin typeface="Arial" pitchFamily="34" charset="0"/>
                <a:ea typeface="華康細圓體(P)" pitchFamily="34" charset="-120"/>
                <a:cs typeface="Arial" pitchFamily="34" charset="0"/>
              </a:rPr>
              <a:t>8</a:t>
            </a:r>
            <a:r>
              <a:rPr lang="zh-TW" altLang="en-US" sz="6000" dirty="0" smtClean="0">
                <a:latin typeface="Arial" pitchFamily="34" charset="0"/>
                <a:ea typeface="華康細圓體(P)" pitchFamily="34" charset="-120"/>
                <a:cs typeface="Arial" pitchFamily="34" charset="0"/>
              </a:rPr>
              <a:t>　</a:t>
            </a:r>
            <a:r>
              <a:rPr lang="zh-TW" altLang="en-US" sz="6000" b="1" dirty="0" smtClean="0">
                <a:solidFill>
                  <a:srgbClr val="C76A45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參考資料</a:t>
            </a:r>
            <a:endParaRPr lang="zh-TW" altLang="en-US" sz="6000" b="1" dirty="0">
              <a:solidFill>
                <a:srgbClr val="C76A45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55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30</a:t>
            </a:fld>
            <a:endParaRPr lang="zh-TW" altLang="en-US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介面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9245599" y="994717"/>
            <a:ext cx="10908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客製化</a:t>
            </a:r>
            <a:r>
              <a:rPr lang="zh-TW" altLang="en-US" sz="7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專區－服務流程</a:t>
            </a:r>
            <a:endParaRPr lang="zh-TW" altLang="en-US" sz="7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2706139" y="2425788"/>
            <a:ext cx="17447723" cy="9625694"/>
            <a:chOff x="1018680" y="887506"/>
            <a:chExt cx="17447723" cy="9625694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2"/>
            <a:stretch/>
          </p:blipFill>
          <p:spPr>
            <a:xfrm>
              <a:off x="1018680" y="887506"/>
              <a:ext cx="5657850" cy="9625694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2"/>
            <a:stretch/>
          </p:blipFill>
          <p:spPr>
            <a:xfrm>
              <a:off x="6913616" y="887506"/>
              <a:ext cx="5657850" cy="9625694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2"/>
            <a:stretch/>
          </p:blipFill>
          <p:spPr>
            <a:xfrm>
              <a:off x="12808553" y="887506"/>
              <a:ext cx="5657850" cy="9625694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256668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31</a:t>
            </a:fld>
            <a:endParaRPr lang="zh-TW" altLang="en-US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介面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2972669" y="2195046"/>
            <a:ext cx="17448138" cy="9626400"/>
            <a:chOff x="-85128" y="2697132"/>
            <a:chExt cx="17448138" cy="962640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2"/>
            <a:stretch/>
          </p:blipFill>
          <p:spPr>
            <a:xfrm>
              <a:off x="-85128" y="2697132"/>
              <a:ext cx="5658265" cy="96264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1"/>
            <a:stretch/>
          </p:blipFill>
          <p:spPr>
            <a:xfrm>
              <a:off x="5810224" y="2697132"/>
              <a:ext cx="5657850" cy="9625694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2"/>
            <a:stretch/>
          </p:blipFill>
          <p:spPr>
            <a:xfrm>
              <a:off x="11705160" y="2697132"/>
              <a:ext cx="5657850" cy="9625694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  <p:sp>
        <p:nvSpPr>
          <p:cNvPr id="9" name="文字方塊 8"/>
          <p:cNvSpPr txBox="1"/>
          <p:nvPr/>
        </p:nvSpPr>
        <p:spPr>
          <a:xfrm>
            <a:off x="9245599" y="994717"/>
            <a:ext cx="10908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客製化</a:t>
            </a:r>
            <a:r>
              <a:rPr lang="zh-TW" altLang="en-US" sz="7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專區－服務流程</a:t>
            </a:r>
            <a:endParaRPr lang="zh-TW" altLang="en-US" sz="7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5052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32</a:t>
            </a:fld>
            <a:endParaRPr lang="zh-TW" altLang="en-US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介面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9245600" y="994717"/>
            <a:ext cx="668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購物車</a:t>
            </a:r>
            <a:endParaRPr lang="zh-TW" altLang="en-US" sz="7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4993503" y="2423646"/>
            <a:ext cx="12872994" cy="9429534"/>
            <a:chOff x="5486400" y="2662518"/>
            <a:chExt cx="11887200" cy="8310282"/>
          </a:xfrm>
        </p:grpSpPr>
        <p:sp>
          <p:nvSpPr>
            <p:cNvPr id="6" name="矩形 5"/>
            <p:cNvSpPr/>
            <p:nvPr/>
          </p:nvSpPr>
          <p:spPr>
            <a:xfrm>
              <a:off x="5486400" y="2662518"/>
              <a:ext cx="11887200" cy="8310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36" b="16341"/>
            <a:stretch/>
          </p:blipFill>
          <p:spPr>
            <a:xfrm>
              <a:off x="5486400" y="2662518"/>
              <a:ext cx="11887200" cy="8310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5052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33</a:t>
            </a:fld>
            <a:endParaRPr lang="zh-TW" altLang="en-US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介面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9245600" y="994717"/>
            <a:ext cx="668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會員</a:t>
            </a:r>
            <a:r>
              <a:rPr lang="zh-TW" altLang="en-US" sz="7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專區</a:t>
            </a:r>
            <a:endParaRPr lang="en-US" altLang="zh-TW" sz="7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" name="群組 4"/>
          <p:cNvGrpSpPr>
            <a:grpSpLocks noChangeAspect="1"/>
          </p:cNvGrpSpPr>
          <p:nvPr/>
        </p:nvGrpSpPr>
        <p:grpSpPr>
          <a:xfrm>
            <a:off x="5453561" y="2342208"/>
            <a:ext cx="11952879" cy="9714061"/>
            <a:chOff x="3374489" y="1985780"/>
            <a:chExt cx="12619955" cy="10256191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5"/>
            <a:stretch/>
          </p:blipFill>
          <p:spPr>
            <a:xfrm>
              <a:off x="3374489" y="1985780"/>
              <a:ext cx="6019788" cy="10256191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2"/>
            <a:stretch/>
          </p:blipFill>
          <p:spPr>
            <a:xfrm>
              <a:off x="9974656" y="2026121"/>
              <a:ext cx="6019788" cy="1021585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165052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34</a:t>
            </a:fld>
            <a:endParaRPr lang="zh-TW" altLang="en-US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介面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6"/>
          <a:stretch/>
        </p:blipFill>
        <p:spPr>
          <a:xfrm>
            <a:off x="8826789" y="2356529"/>
            <a:ext cx="5752739" cy="978467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7" name="文字方塊 6"/>
          <p:cNvSpPr txBox="1"/>
          <p:nvPr/>
        </p:nvSpPr>
        <p:spPr>
          <a:xfrm>
            <a:off x="9245600" y="994717"/>
            <a:ext cx="970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會員</a:t>
            </a:r>
            <a:r>
              <a:rPr lang="zh-TW" altLang="en-US" sz="7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專區－編輯資料</a:t>
            </a:r>
            <a:endParaRPr lang="en-US" altLang="zh-TW" sz="7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5052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35</a:t>
            </a:fld>
            <a:endParaRPr lang="zh-TW" altLang="en-US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APP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介面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"/>
          <a:stretch/>
        </p:blipFill>
        <p:spPr>
          <a:xfrm>
            <a:off x="8483883" y="2358000"/>
            <a:ext cx="5801396" cy="989535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6" name="文字方塊 5"/>
          <p:cNvSpPr txBox="1"/>
          <p:nvPr/>
        </p:nvSpPr>
        <p:spPr>
          <a:xfrm>
            <a:off x="9245600" y="994717"/>
            <a:ext cx="949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會員</a:t>
            </a:r>
            <a:r>
              <a:rPr lang="zh-TW" altLang="en-US" sz="7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專區－問答紀錄</a:t>
            </a:r>
            <a:endParaRPr lang="en-US" altLang="zh-TW" sz="7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5052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4175760" y="230506"/>
            <a:ext cx="14264640" cy="1234058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MH_Entry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6744" y="4552768"/>
            <a:ext cx="8737448" cy="369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200" tIns="0" rIns="0" bIns="0" anchor="ctr" anchorCtr="0">
            <a:no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2000" b="1" dirty="0" smtClean="0">
                <a:solidFill>
                  <a:srgbClr val="323B4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Chapter 4</a:t>
            </a:r>
          </a:p>
        </p:txBody>
      </p:sp>
      <p:sp>
        <p:nvSpPr>
          <p:cNvPr id="28" name="矩形 27"/>
          <p:cNvSpPr/>
          <p:nvPr/>
        </p:nvSpPr>
        <p:spPr>
          <a:xfrm>
            <a:off x="10828420" y="4552768"/>
            <a:ext cx="11309685" cy="5581831"/>
          </a:xfrm>
          <a:prstGeom prst="rect">
            <a:avLst/>
          </a:prstGeom>
          <a:noFill/>
          <a:ln w="76200">
            <a:solidFill>
              <a:srgbClr val="C76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22"/>
          </a:p>
        </p:txBody>
      </p:sp>
      <p:sp>
        <p:nvSpPr>
          <p:cNvPr id="4" name="文字方塊 3"/>
          <p:cNvSpPr txBox="1"/>
          <p:nvPr/>
        </p:nvSpPr>
        <p:spPr>
          <a:xfrm>
            <a:off x="11378461" y="4914239"/>
            <a:ext cx="10759644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7200" b="1" dirty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7200" b="1" dirty="0">
                <a:latin typeface="微軟正黑體" pitchFamily="34" charset="-120"/>
                <a:ea typeface="微軟正黑體" pitchFamily="34" charset="-120"/>
              </a:rPr>
              <a:t>）總體環境</a:t>
            </a: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分析</a:t>
            </a:r>
            <a:endParaRPr lang="en-US" altLang="zh-TW" sz="72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30000"/>
              </a:lnSpc>
            </a:pP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7200" b="1" dirty="0" smtClean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en-US" altLang="zh-TW" sz="7200" b="1" dirty="0" smtClean="0">
                <a:latin typeface="微軟正黑體" pitchFamily="34" charset="-120"/>
                <a:ea typeface="微軟正黑體" pitchFamily="34" charset="-120"/>
              </a:rPr>
              <a:t>SWOT</a:t>
            </a: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分析</a:t>
            </a:r>
            <a:endParaRPr lang="en-US" altLang="zh-TW" sz="72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30000"/>
              </a:lnSpc>
            </a:pPr>
            <a:r>
              <a:rPr lang="zh-TW" altLang="en-US" sz="7200" b="1" dirty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7200" b="1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7200" b="1" dirty="0">
                <a:latin typeface="微軟正黑體" pitchFamily="34" charset="-120"/>
                <a:ea typeface="微軟正黑體" pitchFamily="34" charset="-120"/>
              </a:rPr>
              <a:t>）五力分析</a:t>
            </a:r>
            <a:endParaRPr lang="en-US" altLang="zh-TW" sz="72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828420" y="2398874"/>
            <a:ext cx="11309685" cy="1884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TW" altLang="en-US" sz="8800" b="1" dirty="0">
                <a:solidFill>
                  <a:srgbClr val="C76A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產業分析</a:t>
            </a:r>
            <a:endParaRPr lang="zh-CN" altLang="en-US" sz="8800" b="1" dirty="0">
              <a:solidFill>
                <a:srgbClr val="C76A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72" y="547449"/>
            <a:ext cx="4574296" cy="17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71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37</a:t>
            </a:fld>
            <a:endParaRPr lang="zh-TW" altLang="en-US" dirty="0"/>
          </a:p>
        </p:txBody>
      </p:sp>
      <p:grpSp>
        <p:nvGrpSpPr>
          <p:cNvPr id="3" name="组合 7"/>
          <p:cNvGrpSpPr/>
          <p:nvPr/>
        </p:nvGrpSpPr>
        <p:grpSpPr>
          <a:xfrm>
            <a:off x="3175990" y="4979859"/>
            <a:ext cx="2330471" cy="3670575"/>
            <a:chOff x="1396857" y="1209491"/>
            <a:chExt cx="592810" cy="964990"/>
          </a:xfrm>
        </p:grpSpPr>
        <p:grpSp>
          <p:nvGrpSpPr>
            <p:cNvPr id="4" name="组 12"/>
            <p:cNvGrpSpPr/>
            <p:nvPr/>
          </p:nvGrpSpPr>
          <p:grpSpPr>
            <a:xfrm>
              <a:off x="1396857" y="1209491"/>
              <a:ext cx="592810" cy="964990"/>
              <a:chOff x="1396857" y="1361891"/>
              <a:chExt cx="592810" cy="964990"/>
            </a:xfrm>
          </p:grpSpPr>
          <p:sp>
            <p:nvSpPr>
              <p:cNvPr id="6" name="椭圆 8"/>
              <p:cNvSpPr/>
              <p:nvPr/>
            </p:nvSpPr>
            <p:spPr>
              <a:xfrm flipV="1">
                <a:off x="1622621" y="2185741"/>
                <a:ext cx="141138" cy="14114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8000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grpSp>
            <p:nvGrpSpPr>
              <p:cNvPr id="7" name="组 9"/>
              <p:cNvGrpSpPr/>
              <p:nvPr/>
            </p:nvGrpSpPr>
            <p:grpSpPr>
              <a:xfrm>
                <a:off x="1396857" y="1361891"/>
                <a:ext cx="592810" cy="763243"/>
                <a:chOff x="2305050" y="1762125"/>
                <a:chExt cx="762000" cy="981075"/>
              </a:xfrm>
              <a:solidFill>
                <a:schemeClr val="accent6"/>
              </a:solidFill>
            </p:grpSpPr>
            <p:sp>
              <p:nvSpPr>
                <p:cNvPr id="8" name="Freeform 114"/>
                <p:cNvSpPr>
                  <a:spLocks noEditPoints="1"/>
                </p:cNvSpPr>
                <p:nvPr/>
              </p:nvSpPr>
              <p:spPr bwMode="auto">
                <a:xfrm>
                  <a:off x="2305050" y="1762125"/>
                  <a:ext cx="762000" cy="981075"/>
                </a:xfrm>
                <a:custGeom>
                  <a:avLst/>
                  <a:gdLst/>
                  <a:ahLst/>
                  <a:cxnLst>
                    <a:cxn ang="0">
                      <a:pos x="480" y="240"/>
                    </a:cxn>
                    <a:cxn ang="0">
                      <a:pos x="476" y="192"/>
                    </a:cxn>
                    <a:cxn ang="0">
                      <a:pos x="462" y="148"/>
                    </a:cxn>
                    <a:cxn ang="0">
                      <a:pos x="440" y="106"/>
                    </a:cxn>
                    <a:cxn ang="0">
                      <a:pos x="410" y="70"/>
                    </a:cxn>
                    <a:cxn ang="0">
                      <a:pos x="374" y="42"/>
                    </a:cxn>
                    <a:cxn ang="0">
                      <a:pos x="334" y="20"/>
                    </a:cxn>
                    <a:cxn ang="0">
                      <a:pos x="290" y="6"/>
                    </a:cxn>
                    <a:cxn ang="0">
                      <a:pos x="240" y="0"/>
                    </a:cxn>
                    <a:cxn ang="0">
                      <a:pos x="216" y="2"/>
                    </a:cxn>
                    <a:cxn ang="0">
                      <a:pos x="170" y="12"/>
                    </a:cxn>
                    <a:cxn ang="0">
                      <a:pos x="126" y="30"/>
                    </a:cxn>
                    <a:cxn ang="0">
                      <a:pos x="88" y="56"/>
                    </a:cxn>
                    <a:cxn ang="0">
                      <a:pos x="56" y="88"/>
                    </a:cxn>
                    <a:cxn ang="0">
                      <a:pos x="30" y="126"/>
                    </a:cxn>
                    <a:cxn ang="0">
                      <a:pos x="12" y="170"/>
                    </a:cxn>
                    <a:cxn ang="0">
                      <a:pos x="2" y="216"/>
                    </a:cxn>
                    <a:cxn ang="0">
                      <a:pos x="0" y="240"/>
                    </a:cxn>
                    <a:cxn ang="0">
                      <a:pos x="4" y="282"/>
                    </a:cxn>
                    <a:cxn ang="0">
                      <a:pos x="14" y="322"/>
                    </a:cxn>
                    <a:cxn ang="0">
                      <a:pos x="32" y="358"/>
                    </a:cxn>
                    <a:cxn ang="0">
                      <a:pos x="54" y="390"/>
                    </a:cxn>
                    <a:cxn ang="0">
                      <a:pos x="54" y="390"/>
                    </a:cxn>
                    <a:cxn ang="0">
                      <a:pos x="232" y="612"/>
                    </a:cxn>
                    <a:cxn ang="0">
                      <a:pos x="236" y="616"/>
                    </a:cxn>
                    <a:cxn ang="0">
                      <a:pos x="240" y="618"/>
                    </a:cxn>
                    <a:cxn ang="0">
                      <a:pos x="250" y="612"/>
                    </a:cxn>
                    <a:cxn ang="0">
                      <a:pos x="428" y="390"/>
                    </a:cxn>
                    <a:cxn ang="0">
                      <a:pos x="428" y="390"/>
                    </a:cxn>
                    <a:cxn ang="0">
                      <a:pos x="440" y="374"/>
                    </a:cxn>
                    <a:cxn ang="0">
                      <a:pos x="460" y="340"/>
                    </a:cxn>
                    <a:cxn ang="0">
                      <a:pos x="472" y="302"/>
                    </a:cxn>
                    <a:cxn ang="0">
                      <a:pos x="480" y="262"/>
                    </a:cxn>
                    <a:cxn ang="0">
                      <a:pos x="480" y="240"/>
                    </a:cxn>
                    <a:cxn ang="0">
                      <a:pos x="240" y="548"/>
                    </a:cxn>
                    <a:cxn ang="0">
                      <a:pos x="92" y="362"/>
                    </a:cxn>
                    <a:cxn ang="0">
                      <a:pos x="90" y="360"/>
                    </a:cxn>
                    <a:cxn ang="0">
                      <a:pos x="72" y="334"/>
                    </a:cxn>
                    <a:cxn ang="0">
                      <a:pos x="60" y="304"/>
                    </a:cxn>
                    <a:cxn ang="0">
                      <a:pos x="52" y="274"/>
                    </a:cxn>
                    <a:cxn ang="0">
                      <a:pos x="48" y="240"/>
                    </a:cxn>
                    <a:cxn ang="0">
                      <a:pos x="50" y="222"/>
                    </a:cxn>
                    <a:cxn ang="0">
                      <a:pos x="58" y="184"/>
                    </a:cxn>
                    <a:cxn ang="0">
                      <a:pos x="72" y="150"/>
                    </a:cxn>
                    <a:cxn ang="0">
                      <a:pos x="92" y="118"/>
                    </a:cxn>
                    <a:cxn ang="0">
                      <a:pos x="118" y="92"/>
                    </a:cxn>
                    <a:cxn ang="0">
                      <a:pos x="150" y="72"/>
                    </a:cxn>
                    <a:cxn ang="0">
                      <a:pos x="184" y="58"/>
                    </a:cxn>
                    <a:cxn ang="0">
                      <a:pos x="222" y="50"/>
                    </a:cxn>
                    <a:cxn ang="0">
                      <a:pos x="240" y="48"/>
                    </a:cxn>
                    <a:cxn ang="0">
                      <a:pos x="280" y="52"/>
                    </a:cxn>
                    <a:cxn ang="0">
                      <a:pos x="316" y="64"/>
                    </a:cxn>
                    <a:cxn ang="0">
                      <a:pos x="348" y="82"/>
                    </a:cxn>
                    <a:cxn ang="0">
                      <a:pos x="376" y="106"/>
                    </a:cxn>
                    <a:cxn ang="0">
                      <a:pos x="400" y="134"/>
                    </a:cxn>
                    <a:cxn ang="0">
                      <a:pos x="418" y="166"/>
                    </a:cxn>
                    <a:cxn ang="0">
                      <a:pos x="428" y="202"/>
                    </a:cxn>
                    <a:cxn ang="0">
                      <a:pos x="432" y="240"/>
                    </a:cxn>
                    <a:cxn ang="0">
                      <a:pos x="432" y="258"/>
                    </a:cxn>
                    <a:cxn ang="0">
                      <a:pos x="426" y="288"/>
                    </a:cxn>
                    <a:cxn ang="0">
                      <a:pos x="416" y="320"/>
                    </a:cxn>
                    <a:cxn ang="0">
                      <a:pos x="400" y="348"/>
                    </a:cxn>
                    <a:cxn ang="0">
                      <a:pos x="390" y="362"/>
                    </a:cxn>
                  </a:cxnLst>
                  <a:rect l="0" t="0" r="r" b="b"/>
                  <a:pathLst>
                    <a:path w="480" h="618">
                      <a:moveTo>
                        <a:pt x="480" y="240"/>
                      </a:moveTo>
                      <a:lnTo>
                        <a:pt x="480" y="240"/>
                      </a:lnTo>
                      <a:lnTo>
                        <a:pt x="480" y="216"/>
                      </a:lnTo>
                      <a:lnTo>
                        <a:pt x="476" y="192"/>
                      </a:lnTo>
                      <a:lnTo>
                        <a:pt x="470" y="170"/>
                      </a:lnTo>
                      <a:lnTo>
                        <a:pt x="462" y="148"/>
                      </a:lnTo>
                      <a:lnTo>
                        <a:pt x="452" y="126"/>
                      </a:lnTo>
                      <a:lnTo>
                        <a:pt x="440" y="106"/>
                      </a:lnTo>
                      <a:lnTo>
                        <a:pt x="426" y="88"/>
                      </a:lnTo>
                      <a:lnTo>
                        <a:pt x="410" y="70"/>
                      </a:lnTo>
                      <a:lnTo>
                        <a:pt x="394" y="56"/>
                      </a:lnTo>
                      <a:lnTo>
                        <a:pt x="374" y="42"/>
                      </a:lnTo>
                      <a:lnTo>
                        <a:pt x="356" y="30"/>
                      </a:lnTo>
                      <a:lnTo>
                        <a:pt x="334" y="20"/>
                      </a:lnTo>
                      <a:lnTo>
                        <a:pt x="312" y="12"/>
                      </a:lnTo>
                      <a:lnTo>
                        <a:pt x="290" y="6"/>
                      </a:lnTo>
                      <a:lnTo>
                        <a:pt x="266" y="2"/>
                      </a:lnTo>
                      <a:lnTo>
                        <a:pt x="240" y="0"/>
                      </a:lnTo>
                      <a:lnTo>
                        <a:pt x="240" y="0"/>
                      </a:lnTo>
                      <a:lnTo>
                        <a:pt x="216" y="2"/>
                      </a:lnTo>
                      <a:lnTo>
                        <a:pt x="192" y="6"/>
                      </a:lnTo>
                      <a:lnTo>
                        <a:pt x="170" y="12"/>
                      </a:lnTo>
                      <a:lnTo>
                        <a:pt x="148" y="20"/>
                      </a:lnTo>
                      <a:lnTo>
                        <a:pt x="126" y="30"/>
                      </a:lnTo>
                      <a:lnTo>
                        <a:pt x="106" y="42"/>
                      </a:lnTo>
                      <a:lnTo>
                        <a:pt x="88" y="56"/>
                      </a:lnTo>
                      <a:lnTo>
                        <a:pt x="72" y="70"/>
                      </a:lnTo>
                      <a:lnTo>
                        <a:pt x="56" y="88"/>
                      </a:lnTo>
                      <a:lnTo>
                        <a:pt x="42" y="106"/>
                      </a:lnTo>
                      <a:lnTo>
                        <a:pt x="30" y="126"/>
                      </a:lnTo>
                      <a:lnTo>
                        <a:pt x="20" y="148"/>
                      </a:lnTo>
                      <a:lnTo>
                        <a:pt x="12" y="170"/>
                      </a:lnTo>
                      <a:lnTo>
                        <a:pt x="6" y="192"/>
                      </a:lnTo>
                      <a:lnTo>
                        <a:pt x="2" y="216"/>
                      </a:lnTo>
                      <a:lnTo>
                        <a:pt x="0" y="240"/>
                      </a:lnTo>
                      <a:lnTo>
                        <a:pt x="0" y="240"/>
                      </a:lnTo>
                      <a:lnTo>
                        <a:pt x="2" y="262"/>
                      </a:lnTo>
                      <a:lnTo>
                        <a:pt x="4" y="282"/>
                      </a:lnTo>
                      <a:lnTo>
                        <a:pt x="8" y="302"/>
                      </a:lnTo>
                      <a:lnTo>
                        <a:pt x="14" y="322"/>
                      </a:lnTo>
                      <a:lnTo>
                        <a:pt x="22" y="340"/>
                      </a:lnTo>
                      <a:lnTo>
                        <a:pt x="32" y="358"/>
                      </a:lnTo>
                      <a:lnTo>
                        <a:pt x="42" y="374"/>
                      </a:lnTo>
                      <a:lnTo>
                        <a:pt x="54" y="390"/>
                      </a:lnTo>
                      <a:lnTo>
                        <a:pt x="54" y="390"/>
                      </a:lnTo>
                      <a:lnTo>
                        <a:pt x="54" y="390"/>
                      </a:lnTo>
                      <a:lnTo>
                        <a:pt x="54" y="390"/>
                      </a:lnTo>
                      <a:lnTo>
                        <a:pt x="232" y="612"/>
                      </a:lnTo>
                      <a:lnTo>
                        <a:pt x="232" y="612"/>
                      </a:lnTo>
                      <a:lnTo>
                        <a:pt x="236" y="616"/>
                      </a:lnTo>
                      <a:lnTo>
                        <a:pt x="240" y="618"/>
                      </a:lnTo>
                      <a:lnTo>
                        <a:pt x="240" y="618"/>
                      </a:lnTo>
                      <a:lnTo>
                        <a:pt x="246" y="616"/>
                      </a:lnTo>
                      <a:lnTo>
                        <a:pt x="250" y="612"/>
                      </a:lnTo>
                      <a:lnTo>
                        <a:pt x="250" y="612"/>
                      </a:lnTo>
                      <a:lnTo>
                        <a:pt x="428" y="390"/>
                      </a:lnTo>
                      <a:lnTo>
                        <a:pt x="428" y="390"/>
                      </a:lnTo>
                      <a:lnTo>
                        <a:pt x="428" y="390"/>
                      </a:lnTo>
                      <a:lnTo>
                        <a:pt x="428" y="390"/>
                      </a:lnTo>
                      <a:lnTo>
                        <a:pt x="440" y="374"/>
                      </a:lnTo>
                      <a:lnTo>
                        <a:pt x="450" y="358"/>
                      </a:lnTo>
                      <a:lnTo>
                        <a:pt x="460" y="340"/>
                      </a:lnTo>
                      <a:lnTo>
                        <a:pt x="466" y="322"/>
                      </a:lnTo>
                      <a:lnTo>
                        <a:pt x="472" y="302"/>
                      </a:lnTo>
                      <a:lnTo>
                        <a:pt x="478" y="282"/>
                      </a:lnTo>
                      <a:lnTo>
                        <a:pt x="480" y="262"/>
                      </a:lnTo>
                      <a:lnTo>
                        <a:pt x="480" y="240"/>
                      </a:lnTo>
                      <a:lnTo>
                        <a:pt x="480" y="240"/>
                      </a:lnTo>
                      <a:close/>
                      <a:moveTo>
                        <a:pt x="390" y="362"/>
                      </a:moveTo>
                      <a:lnTo>
                        <a:pt x="240" y="548"/>
                      </a:lnTo>
                      <a:lnTo>
                        <a:pt x="94" y="364"/>
                      </a:lnTo>
                      <a:lnTo>
                        <a:pt x="92" y="362"/>
                      </a:lnTo>
                      <a:lnTo>
                        <a:pt x="90" y="360"/>
                      </a:lnTo>
                      <a:lnTo>
                        <a:pt x="90" y="360"/>
                      </a:lnTo>
                      <a:lnTo>
                        <a:pt x="82" y="348"/>
                      </a:lnTo>
                      <a:lnTo>
                        <a:pt x="72" y="334"/>
                      </a:lnTo>
                      <a:lnTo>
                        <a:pt x="66" y="320"/>
                      </a:lnTo>
                      <a:lnTo>
                        <a:pt x="60" y="304"/>
                      </a:lnTo>
                      <a:lnTo>
                        <a:pt x="54" y="288"/>
                      </a:lnTo>
                      <a:lnTo>
                        <a:pt x="52" y="274"/>
                      </a:lnTo>
                      <a:lnTo>
                        <a:pt x="50" y="258"/>
                      </a:lnTo>
                      <a:lnTo>
                        <a:pt x="48" y="240"/>
                      </a:lnTo>
                      <a:lnTo>
                        <a:pt x="48" y="240"/>
                      </a:lnTo>
                      <a:lnTo>
                        <a:pt x="50" y="222"/>
                      </a:lnTo>
                      <a:lnTo>
                        <a:pt x="52" y="202"/>
                      </a:lnTo>
                      <a:lnTo>
                        <a:pt x="58" y="184"/>
                      </a:lnTo>
                      <a:lnTo>
                        <a:pt x="64" y="166"/>
                      </a:lnTo>
                      <a:lnTo>
                        <a:pt x="72" y="150"/>
                      </a:lnTo>
                      <a:lnTo>
                        <a:pt x="82" y="134"/>
                      </a:lnTo>
                      <a:lnTo>
                        <a:pt x="92" y="118"/>
                      </a:lnTo>
                      <a:lnTo>
                        <a:pt x="106" y="106"/>
                      </a:lnTo>
                      <a:lnTo>
                        <a:pt x="118" y="92"/>
                      </a:lnTo>
                      <a:lnTo>
                        <a:pt x="134" y="82"/>
                      </a:lnTo>
                      <a:lnTo>
                        <a:pt x="150" y="72"/>
                      </a:lnTo>
                      <a:lnTo>
                        <a:pt x="166" y="64"/>
                      </a:lnTo>
                      <a:lnTo>
                        <a:pt x="184" y="58"/>
                      </a:lnTo>
                      <a:lnTo>
                        <a:pt x="202" y="52"/>
                      </a:lnTo>
                      <a:lnTo>
                        <a:pt x="222" y="50"/>
                      </a:lnTo>
                      <a:lnTo>
                        <a:pt x="240" y="48"/>
                      </a:lnTo>
                      <a:lnTo>
                        <a:pt x="240" y="48"/>
                      </a:lnTo>
                      <a:lnTo>
                        <a:pt x="260" y="50"/>
                      </a:lnTo>
                      <a:lnTo>
                        <a:pt x="280" y="52"/>
                      </a:lnTo>
                      <a:lnTo>
                        <a:pt x="298" y="58"/>
                      </a:lnTo>
                      <a:lnTo>
                        <a:pt x="316" y="64"/>
                      </a:lnTo>
                      <a:lnTo>
                        <a:pt x="332" y="72"/>
                      </a:lnTo>
                      <a:lnTo>
                        <a:pt x="348" y="82"/>
                      </a:lnTo>
                      <a:lnTo>
                        <a:pt x="362" y="92"/>
                      </a:lnTo>
                      <a:lnTo>
                        <a:pt x="376" y="106"/>
                      </a:lnTo>
                      <a:lnTo>
                        <a:pt x="388" y="118"/>
                      </a:lnTo>
                      <a:lnTo>
                        <a:pt x="400" y="134"/>
                      </a:lnTo>
                      <a:lnTo>
                        <a:pt x="410" y="150"/>
                      </a:lnTo>
                      <a:lnTo>
                        <a:pt x="418" y="166"/>
                      </a:lnTo>
                      <a:lnTo>
                        <a:pt x="424" y="184"/>
                      </a:lnTo>
                      <a:lnTo>
                        <a:pt x="428" y="202"/>
                      </a:lnTo>
                      <a:lnTo>
                        <a:pt x="432" y="222"/>
                      </a:lnTo>
                      <a:lnTo>
                        <a:pt x="432" y="240"/>
                      </a:lnTo>
                      <a:lnTo>
                        <a:pt x="432" y="240"/>
                      </a:lnTo>
                      <a:lnTo>
                        <a:pt x="432" y="258"/>
                      </a:lnTo>
                      <a:lnTo>
                        <a:pt x="430" y="274"/>
                      </a:lnTo>
                      <a:lnTo>
                        <a:pt x="426" y="288"/>
                      </a:lnTo>
                      <a:lnTo>
                        <a:pt x="422" y="304"/>
                      </a:lnTo>
                      <a:lnTo>
                        <a:pt x="416" y="320"/>
                      </a:lnTo>
                      <a:lnTo>
                        <a:pt x="408" y="334"/>
                      </a:lnTo>
                      <a:lnTo>
                        <a:pt x="400" y="348"/>
                      </a:lnTo>
                      <a:lnTo>
                        <a:pt x="390" y="360"/>
                      </a:lnTo>
                      <a:lnTo>
                        <a:pt x="390" y="3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8000" dirty="0"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  <p:sp>
              <p:nvSpPr>
                <p:cNvPr id="9" name="Freeform 115"/>
                <p:cNvSpPr>
                  <a:spLocks/>
                </p:cNvSpPr>
                <p:nvPr/>
              </p:nvSpPr>
              <p:spPr bwMode="auto">
                <a:xfrm>
                  <a:off x="2421092" y="1878167"/>
                  <a:ext cx="529915" cy="529915"/>
                </a:xfrm>
                <a:custGeom>
                  <a:avLst/>
                  <a:gdLst/>
                  <a:ahLst/>
                  <a:cxnLst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102" y="2"/>
                    </a:cxn>
                    <a:cxn ang="0">
                      <a:pos x="118" y="8"/>
                    </a:cxn>
                    <a:cxn ang="0">
                      <a:pos x="132" y="16"/>
                    </a:cxn>
                    <a:cxn ang="0">
                      <a:pos x="144" y="26"/>
                    </a:cxn>
                    <a:cxn ang="0">
                      <a:pos x="154" y="38"/>
                    </a:cxn>
                    <a:cxn ang="0">
                      <a:pos x="162" y="52"/>
                    </a:cxn>
                    <a:cxn ang="0">
                      <a:pos x="168" y="68"/>
                    </a:cxn>
                    <a:cxn ang="0">
                      <a:pos x="168" y="84"/>
                    </a:cxn>
                    <a:cxn ang="0">
                      <a:pos x="168" y="84"/>
                    </a:cxn>
                    <a:cxn ang="0">
                      <a:pos x="168" y="102"/>
                    </a:cxn>
                    <a:cxn ang="0">
                      <a:pos x="162" y="118"/>
                    </a:cxn>
                    <a:cxn ang="0">
                      <a:pos x="154" y="132"/>
                    </a:cxn>
                    <a:cxn ang="0">
                      <a:pos x="144" y="144"/>
                    </a:cxn>
                    <a:cxn ang="0">
                      <a:pos x="132" y="154"/>
                    </a:cxn>
                    <a:cxn ang="0">
                      <a:pos x="118" y="162"/>
                    </a:cxn>
                    <a:cxn ang="0">
                      <a:pos x="102" y="166"/>
                    </a:cxn>
                    <a:cxn ang="0">
                      <a:pos x="84" y="168"/>
                    </a:cxn>
                    <a:cxn ang="0">
                      <a:pos x="84" y="168"/>
                    </a:cxn>
                    <a:cxn ang="0">
                      <a:pos x="68" y="166"/>
                    </a:cxn>
                    <a:cxn ang="0">
                      <a:pos x="52" y="162"/>
                    </a:cxn>
                    <a:cxn ang="0">
                      <a:pos x="38" y="154"/>
                    </a:cxn>
                    <a:cxn ang="0">
                      <a:pos x="26" y="144"/>
                    </a:cxn>
                    <a:cxn ang="0">
                      <a:pos x="16" y="132"/>
                    </a:cxn>
                    <a:cxn ang="0">
                      <a:pos x="8" y="118"/>
                    </a:cxn>
                    <a:cxn ang="0">
                      <a:pos x="2" y="102"/>
                    </a:cxn>
                    <a:cxn ang="0">
                      <a:pos x="0" y="84"/>
                    </a:cxn>
                    <a:cxn ang="0">
                      <a:pos x="0" y="84"/>
                    </a:cxn>
                    <a:cxn ang="0">
                      <a:pos x="2" y="68"/>
                    </a:cxn>
                    <a:cxn ang="0">
                      <a:pos x="8" y="52"/>
                    </a:cxn>
                    <a:cxn ang="0">
                      <a:pos x="16" y="38"/>
                    </a:cxn>
                    <a:cxn ang="0">
                      <a:pos x="26" y="26"/>
                    </a:cxn>
                    <a:cxn ang="0">
                      <a:pos x="38" y="16"/>
                    </a:cxn>
                    <a:cxn ang="0">
                      <a:pos x="52" y="8"/>
                    </a:cxn>
                    <a:cxn ang="0">
                      <a:pos x="68" y="2"/>
                    </a:cxn>
                    <a:cxn ang="0">
                      <a:pos x="84" y="0"/>
                    </a:cxn>
                    <a:cxn ang="0">
                      <a:pos x="84" y="0"/>
                    </a:cxn>
                  </a:cxnLst>
                  <a:rect l="0" t="0" r="r" b="b"/>
                  <a:pathLst>
                    <a:path w="168" h="168">
                      <a:moveTo>
                        <a:pt x="84" y="0"/>
                      </a:moveTo>
                      <a:lnTo>
                        <a:pt x="84" y="0"/>
                      </a:lnTo>
                      <a:lnTo>
                        <a:pt x="102" y="2"/>
                      </a:lnTo>
                      <a:lnTo>
                        <a:pt x="118" y="8"/>
                      </a:lnTo>
                      <a:lnTo>
                        <a:pt x="132" y="16"/>
                      </a:lnTo>
                      <a:lnTo>
                        <a:pt x="144" y="26"/>
                      </a:lnTo>
                      <a:lnTo>
                        <a:pt x="154" y="38"/>
                      </a:lnTo>
                      <a:lnTo>
                        <a:pt x="162" y="52"/>
                      </a:lnTo>
                      <a:lnTo>
                        <a:pt x="168" y="68"/>
                      </a:lnTo>
                      <a:lnTo>
                        <a:pt x="168" y="84"/>
                      </a:lnTo>
                      <a:lnTo>
                        <a:pt x="168" y="84"/>
                      </a:lnTo>
                      <a:lnTo>
                        <a:pt x="168" y="102"/>
                      </a:lnTo>
                      <a:lnTo>
                        <a:pt x="162" y="118"/>
                      </a:lnTo>
                      <a:lnTo>
                        <a:pt x="154" y="132"/>
                      </a:lnTo>
                      <a:lnTo>
                        <a:pt x="144" y="144"/>
                      </a:lnTo>
                      <a:lnTo>
                        <a:pt x="132" y="154"/>
                      </a:lnTo>
                      <a:lnTo>
                        <a:pt x="118" y="162"/>
                      </a:lnTo>
                      <a:lnTo>
                        <a:pt x="102" y="166"/>
                      </a:lnTo>
                      <a:lnTo>
                        <a:pt x="84" y="168"/>
                      </a:lnTo>
                      <a:lnTo>
                        <a:pt x="84" y="168"/>
                      </a:lnTo>
                      <a:lnTo>
                        <a:pt x="68" y="166"/>
                      </a:lnTo>
                      <a:lnTo>
                        <a:pt x="52" y="162"/>
                      </a:lnTo>
                      <a:lnTo>
                        <a:pt x="38" y="154"/>
                      </a:lnTo>
                      <a:lnTo>
                        <a:pt x="26" y="144"/>
                      </a:lnTo>
                      <a:lnTo>
                        <a:pt x="16" y="132"/>
                      </a:lnTo>
                      <a:lnTo>
                        <a:pt x="8" y="118"/>
                      </a:lnTo>
                      <a:lnTo>
                        <a:pt x="2" y="102"/>
                      </a:lnTo>
                      <a:lnTo>
                        <a:pt x="0" y="84"/>
                      </a:lnTo>
                      <a:lnTo>
                        <a:pt x="0" y="84"/>
                      </a:lnTo>
                      <a:lnTo>
                        <a:pt x="2" y="68"/>
                      </a:lnTo>
                      <a:lnTo>
                        <a:pt x="8" y="52"/>
                      </a:lnTo>
                      <a:lnTo>
                        <a:pt x="16" y="38"/>
                      </a:lnTo>
                      <a:lnTo>
                        <a:pt x="26" y="26"/>
                      </a:lnTo>
                      <a:lnTo>
                        <a:pt x="38" y="16"/>
                      </a:lnTo>
                      <a:lnTo>
                        <a:pt x="52" y="8"/>
                      </a:lnTo>
                      <a:lnTo>
                        <a:pt x="68" y="2"/>
                      </a:lnTo>
                      <a:lnTo>
                        <a:pt x="84" y="0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8000"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p:grpSp>
        </p:grpSp>
        <p:sp>
          <p:nvSpPr>
            <p:cNvPr id="5" name="文本框 33"/>
            <p:cNvSpPr txBox="1"/>
            <p:nvPr/>
          </p:nvSpPr>
          <p:spPr>
            <a:xfrm>
              <a:off x="1514126" y="1325206"/>
              <a:ext cx="385264" cy="3479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zh-TW" sz="8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P</a:t>
              </a:r>
              <a:endParaRPr kumimoji="1" lang="zh-CN" alt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0" name="组合 18"/>
          <p:cNvGrpSpPr/>
          <p:nvPr/>
        </p:nvGrpSpPr>
        <p:grpSpPr>
          <a:xfrm>
            <a:off x="7948609" y="4979859"/>
            <a:ext cx="2330471" cy="3670575"/>
            <a:chOff x="3331898" y="1209491"/>
            <a:chExt cx="592810" cy="964990"/>
          </a:xfrm>
        </p:grpSpPr>
        <p:grpSp>
          <p:nvGrpSpPr>
            <p:cNvPr id="11" name="组 13"/>
            <p:cNvGrpSpPr/>
            <p:nvPr/>
          </p:nvGrpSpPr>
          <p:grpSpPr>
            <a:xfrm>
              <a:off x="3331898" y="1209491"/>
              <a:ext cx="592810" cy="964990"/>
              <a:chOff x="1396857" y="1361891"/>
              <a:chExt cx="592810" cy="964990"/>
            </a:xfrm>
          </p:grpSpPr>
          <p:sp>
            <p:nvSpPr>
              <p:cNvPr id="13" name="椭圆 14"/>
              <p:cNvSpPr/>
              <p:nvPr/>
            </p:nvSpPr>
            <p:spPr>
              <a:xfrm flipV="1">
                <a:off x="1622621" y="2185741"/>
                <a:ext cx="141138" cy="14114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8000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grpSp>
            <p:nvGrpSpPr>
              <p:cNvPr id="14" name="组 15"/>
              <p:cNvGrpSpPr/>
              <p:nvPr/>
            </p:nvGrpSpPr>
            <p:grpSpPr>
              <a:xfrm>
                <a:off x="1396857" y="1361891"/>
                <a:ext cx="592810" cy="763243"/>
                <a:chOff x="2305050" y="1762125"/>
                <a:chExt cx="762000" cy="981075"/>
              </a:xfrm>
              <a:solidFill>
                <a:schemeClr val="accent6"/>
              </a:solidFill>
            </p:grpSpPr>
            <p:sp>
              <p:nvSpPr>
                <p:cNvPr id="15" name="Freeform 114"/>
                <p:cNvSpPr>
                  <a:spLocks noEditPoints="1"/>
                </p:cNvSpPr>
                <p:nvPr/>
              </p:nvSpPr>
              <p:spPr bwMode="auto">
                <a:xfrm>
                  <a:off x="2305050" y="1762125"/>
                  <a:ext cx="762000" cy="981075"/>
                </a:xfrm>
                <a:custGeom>
                  <a:avLst/>
                  <a:gdLst/>
                  <a:ahLst/>
                  <a:cxnLst>
                    <a:cxn ang="0">
                      <a:pos x="480" y="240"/>
                    </a:cxn>
                    <a:cxn ang="0">
                      <a:pos x="476" y="192"/>
                    </a:cxn>
                    <a:cxn ang="0">
                      <a:pos x="462" y="148"/>
                    </a:cxn>
                    <a:cxn ang="0">
                      <a:pos x="440" y="106"/>
                    </a:cxn>
                    <a:cxn ang="0">
                      <a:pos x="410" y="70"/>
                    </a:cxn>
                    <a:cxn ang="0">
                      <a:pos x="374" y="42"/>
                    </a:cxn>
                    <a:cxn ang="0">
                      <a:pos x="334" y="20"/>
                    </a:cxn>
                    <a:cxn ang="0">
                      <a:pos x="290" y="6"/>
                    </a:cxn>
                    <a:cxn ang="0">
                      <a:pos x="240" y="0"/>
                    </a:cxn>
                    <a:cxn ang="0">
                      <a:pos x="216" y="2"/>
                    </a:cxn>
                    <a:cxn ang="0">
                      <a:pos x="170" y="12"/>
                    </a:cxn>
                    <a:cxn ang="0">
                      <a:pos x="126" y="30"/>
                    </a:cxn>
                    <a:cxn ang="0">
                      <a:pos x="88" y="56"/>
                    </a:cxn>
                    <a:cxn ang="0">
                      <a:pos x="56" y="88"/>
                    </a:cxn>
                    <a:cxn ang="0">
                      <a:pos x="30" y="126"/>
                    </a:cxn>
                    <a:cxn ang="0">
                      <a:pos x="12" y="170"/>
                    </a:cxn>
                    <a:cxn ang="0">
                      <a:pos x="2" y="216"/>
                    </a:cxn>
                    <a:cxn ang="0">
                      <a:pos x="0" y="240"/>
                    </a:cxn>
                    <a:cxn ang="0">
                      <a:pos x="4" y="282"/>
                    </a:cxn>
                    <a:cxn ang="0">
                      <a:pos x="14" y="322"/>
                    </a:cxn>
                    <a:cxn ang="0">
                      <a:pos x="32" y="358"/>
                    </a:cxn>
                    <a:cxn ang="0">
                      <a:pos x="54" y="390"/>
                    </a:cxn>
                    <a:cxn ang="0">
                      <a:pos x="54" y="390"/>
                    </a:cxn>
                    <a:cxn ang="0">
                      <a:pos x="232" y="612"/>
                    </a:cxn>
                    <a:cxn ang="0">
                      <a:pos x="236" y="616"/>
                    </a:cxn>
                    <a:cxn ang="0">
                      <a:pos x="240" y="618"/>
                    </a:cxn>
                    <a:cxn ang="0">
                      <a:pos x="250" y="612"/>
                    </a:cxn>
                    <a:cxn ang="0">
                      <a:pos x="428" y="390"/>
                    </a:cxn>
                    <a:cxn ang="0">
                      <a:pos x="428" y="390"/>
                    </a:cxn>
                    <a:cxn ang="0">
                      <a:pos x="440" y="374"/>
                    </a:cxn>
                    <a:cxn ang="0">
                      <a:pos x="460" y="340"/>
                    </a:cxn>
                    <a:cxn ang="0">
                      <a:pos x="472" y="302"/>
                    </a:cxn>
                    <a:cxn ang="0">
                      <a:pos x="480" y="262"/>
                    </a:cxn>
                    <a:cxn ang="0">
                      <a:pos x="480" y="240"/>
                    </a:cxn>
                    <a:cxn ang="0">
                      <a:pos x="240" y="548"/>
                    </a:cxn>
                    <a:cxn ang="0">
                      <a:pos x="92" y="362"/>
                    </a:cxn>
                    <a:cxn ang="0">
                      <a:pos x="90" y="360"/>
                    </a:cxn>
                    <a:cxn ang="0">
                      <a:pos x="72" y="334"/>
                    </a:cxn>
                    <a:cxn ang="0">
                      <a:pos x="60" y="304"/>
                    </a:cxn>
                    <a:cxn ang="0">
                      <a:pos x="52" y="274"/>
                    </a:cxn>
                    <a:cxn ang="0">
                      <a:pos x="48" y="240"/>
                    </a:cxn>
                    <a:cxn ang="0">
                      <a:pos x="50" y="222"/>
                    </a:cxn>
                    <a:cxn ang="0">
                      <a:pos x="58" y="184"/>
                    </a:cxn>
                    <a:cxn ang="0">
                      <a:pos x="72" y="150"/>
                    </a:cxn>
                    <a:cxn ang="0">
                      <a:pos x="92" y="118"/>
                    </a:cxn>
                    <a:cxn ang="0">
                      <a:pos x="118" y="92"/>
                    </a:cxn>
                    <a:cxn ang="0">
                      <a:pos x="150" y="72"/>
                    </a:cxn>
                    <a:cxn ang="0">
                      <a:pos x="184" y="58"/>
                    </a:cxn>
                    <a:cxn ang="0">
                      <a:pos x="222" y="50"/>
                    </a:cxn>
                    <a:cxn ang="0">
                      <a:pos x="240" y="48"/>
                    </a:cxn>
                    <a:cxn ang="0">
                      <a:pos x="280" y="52"/>
                    </a:cxn>
                    <a:cxn ang="0">
                      <a:pos x="316" y="64"/>
                    </a:cxn>
                    <a:cxn ang="0">
                      <a:pos x="348" y="82"/>
                    </a:cxn>
                    <a:cxn ang="0">
                      <a:pos x="376" y="106"/>
                    </a:cxn>
                    <a:cxn ang="0">
                      <a:pos x="400" y="134"/>
                    </a:cxn>
                    <a:cxn ang="0">
                      <a:pos x="418" y="166"/>
                    </a:cxn>
                    <a:cxn ang="0">
                      <a:pos x="428" y="202"/>
                    </a:cxn>
                    <a:cxn ang="0">
                      <a:pos x="432" y="240"/>
                    </a:cxn>
                    <a:cxn ang="0">
                      <a:pos x="432" y="258"/>
                    </a:cxn>
                    <a:cxn ang="0">
                      <a:pos x="426" y="288"/>
                    </a:cxn>
                    <a:cxn ang="0">
                      <a:pos x="416" y="320"/>
                    </a:cxn>
                    <a:cxn ang="0">
                      <a:pos x="400" y="348"/>
                    </a:cxn>
                    <a:cxn ang="0">
                      <a:pos x="390" y="362"/>
                    </a:cxn>
                  </a:cxnLst>
                  <a:rect l="0" t="0" r="r" b="b"/>
                  <a:pathLst>
                    <a:path w="480" h="618">
                      <a:moveTo>
                        <a:pt x="480" y="240"/>
                      </a:moveTo>
                      <a:lnTo>
                        <a:pt x="480" y="240"/>
                      </a:lnTo>
                      <a:lnTo>
                        <a:pt x="480" y="216"/>
                      </a:lnTo>
                      <a:lnTo>
                        <a:pt x="476" y="192"/>
                      </a:lnTo>
                      <a:lnTo>
                        <a:pt x="470" y="170"/>
                      </a:lnTo>
                      <a:lnTo>
                        <a:pt x="462" y="148"/>
                      </a:lnTo>
                      <a:lnTo>
                        <a:pt x="452" y="126"/>
                      </a:lnTo>
                      <a:lnTo>
                        <a:pt x="440" y="106"/>
                      </a:lnTo>
                      <a:lnTo>
                        <a:pt x="426" y="88"/>
                      </a:lnTo>
                      <a:lnTo>
                        <a:pt x="410" y="70"/>
                      </a:lnTo>
                      <a:lnTo>
                        <a:pt x="394" y="56"/>
                      </a:lnTo>
                      <a:lnTo>
                        <a:pt x="374" y="42"/>
                      </a:lnTo>
                      <a:lnTo>
                        <a:pt x="356" y="30"/>
                      </a:lnTo>
                      <a:lnTo>
                        <a:pt x="334" y="20"/>
                      </a:lnTo>
                      <a:lnTo>
                        <a:pt x="312" y="12"/>
                      </a:lnTo>
                      <a:lnTo>
                        <a:pt x="290" y="6"/>
                      </a:lnTo>
                      <a:lnTo>
                        <a:pt x="266" y="2"/>
                      </a:lnTo>
                      <a:lnTo>
                        <a:pt x="240" y="0"/>
                      </a:lnTo>
                      <a:lnTo>
                        <a:pt x="240" y="0"/>
                      </a:lnTo>
                      <a:lnTo>
                        <a:pt x="216" y="2"/>
                      </a:lnTo>
                      <a:lnTo>
                        <a:pt x="192" y="6"/>
                      </a:lnTo>
                      <a:lnTo>
                        <a:pt x="170" y="12"/>
                      </a:lnTo>
                      <a:lnTo>
                        <a:pt x="148" y="20"/>
                      </a:lnTo>
                      <a:lnTo>
                        <a:pt x="126" y="30"/>
                      </a:lnTo>
                      <a:lnTo>
                        <a:pt x="106" y="42"/>
                      </a:lnTo>
                      <a:lnTo>
                        <a:pt x="88" y="56"/>
                      </a:lnTo>
                      <a:lnTo>
                        <a:pt x="72" y="70"/>
                      </a:lnTo>
                      <a:lnTo>
                        <a:pt x="56" y="88"/>
                      </a:lnTo>
                      <a:lnTo>
                        <a:pt x="42" y="106"/>
                      </a:lnTo>
                      <a:lnTo>
                        <a:pt x="30" y="126"/>
                      </a:lnTo>
                      <a:lnTo>
                        <a:pt x="20" y="148"/>
                      </a:lnTo>
                      <a:lnTo>
                        <a:pt x="12" y="170"/>
                      </a:lnTo>
                      <a:lnTo>
                        <a:pt x="6" y="192"/>
                      </a:lnTo>
                      <a:lnTo>
                        <a:pt x="2" y="216"/>
                      </a:lnTo>
                      <a:lnTo>
                        <a:pt x="0" y="240"/>
                      </a:lnTo>
                      <a:lnTo>
                        <a:pt x="0" y="240"/>
                      </a:lnTo>
                      <a:lnTo>
                        <a:pt x="2" y="262"/>
                      </a:lnTo>
                      <a:lnTo>
                        <a:pt x="4" y="282"/>
                      </a:lnTo>
                      <a:lnTo>
                        <a:pt x="8" y="302"/>
                      </a:lnTo>
                      <a:lnTo>
                        <a:pt x="14" y="322"/>
                      </a:lnTo>
                      <a:lnTo>
                        <a:pt x="22" y="340"/>
                      </a:lnTo>
                      <a:lnTo>
                        <a:pt x="32" y="358"/>
                      </a:lnTo>
                      <a:lnTo>
                        <a:pt x="42" y="374"/>
                      </a:lnTo>
                      <a:lnTo>
                        <a:pt x="54" y="390"/>
                      </a:lnTo>
                      <a:lnTo>
                        <a:pt x="54" y="390"/>
                      </a:lnTo>
                      <a:lnTo>
                        <a:pt x="54" y="390"/>
                      </a:lnTo>
                      <a:lnTo>
                        <a:pt x="54" y="390"/>
                      </a:lnTo>
                      <a:lnTo>
                        <a:pt x="232" y="612"/>
                      </a:lnTo>
                      <a:lnTo>
                        <a:pt x="232" y="612"/>
                      </a:lnTo>
                      <a:lnTo>
                        <a:pt x="236" y="616"/>
                      </a:lnTo>
                      <a:lnTo>
                        <a:pt x="240" y="618"/>
                      </a:lnTo>
                      <a:lnTo>
                        <a:pt x="240" y="618"/>
                      </a:lnTo>
                      <a:lnTo>
                        <a:pt x="246" y="616"/>
                      </a:lnTo>
                      <a:lnTo>
                        <a:pt x="250" y="612"/>
                      </a:lnTo>
                      <a:lnTo>
                        <a:pt x="250" y="612"/>
                      </a:lnTo>
                      <a:lnTo>
                        <a:pt x="428" y="390"/>
                      </a:lnTo>
                      <a:lnTo>
                        <a:pt x="428" y="390"/>
                      </a:lnTo>
                      <a:lnTo>
                        <a:pt x="428" y="390"/>
                      </a:lnTo>
                      <a:lnTo>
                        <a:pt x="428" y="390"/>
                      </a:lnTo>
                      <a:lnTo>
                        <a:pt x="440" y="374"/>
                      </a:lnTo>
                      <a:lnTo>
                        <a:pt x="450" y="358"/>
                      </a:lnTo>
                      <a:lnTo>
                        <a:pt x="460" y="340"/>
                      </a:lnTo>
                      <a:lnTo>
                        <a:pt x="466" y="322"/>
                      </a:lnTo>
                      <a:lnTo>
                        <a:pt x="472" y="302"/>
                      </a:lnTo>
                      <a:lnTo>
                        <a:pt x="478" y="282"/>
                      </a:lnTo>
                      <a:lnTo>
                        <a:pt x="480" y="262"/>
                      </a:lnTo>
                      <a:lnTo>
                        <a:pt x="480" y="240"/>
                      </a:lnTo>
                      <a:lnTo>
                        <a:pt x="480" y="240"/>
                      </a:lnTo>
                      <a:close/>
                      <a:moveTo>
                        <a:pt x="390" y="362"/>
                      </a:moveTo>
                      <a:lnTo>
                        <a:pt x="240" y="548"/>
                      </a:lnTo>
                      <a:lnTo>
                        <a:pt x="94" y="364"/>
                      </a:lnTo>
                      <a:lnTo>
                        <a:pt x="92" y="362"/>
                      </a:lnTo>
                      <a:lnTo>
                        <a:pt x="90" y="360"/>
                      </a:lnTo>
                      <a:lnTo>
                        <a:pt x="90" y="360"/>
                      </a:lnTo>
                      <a:lnTo>
                        <a:pt x="82" y="348"/>
                      </a:lnTo>
                      <a:lnTo>
                        <a:pt x="72" y="334"/>
                      </a:lnTo>
                      <a:lnTo>
                        <a:pt x="66" y="320"/>
                      </a:lnTo>
                      <a:lnTo>
                        <a:pt x="60" y="304"/>
                      </a:lnTo>
                      <a:lnTo>
                        <a:pt x="54" y="288"/>
                      </a:lnTo>
                      <a:lnTo>
                        <a:pt x="52" y="274"/>
                      </a:lnTo>
                      <a:lnTo>
                        <a:pt x="50" y="258"/>
                      </a:lnTo>
                      <a:lnTo>
                        <a:pt x="48" y="240"/>
                      </a:lnTo>
                      <a:lnTo>
                        <a:pt x="48" y="240"/>
                      </a:lnTo>
                      <a:lnTo>
                        <a:pt x="50" y="222"/>
                      </a:lnTo>
                      <a:lnTo>
                        <a:pt x="52" y="202"/>
                      </a:lnTo>
                      <a:lnTo>
                        <a:pt x="58" y="184"/>
                      </a:lnTo>
                      <a:lnTo>
                        <a:pt x="64" y="166"/>
                      </a:lnTo>
                      <a:lnTo>
                        <a:pt x="72" y="150"/>
                      </a:lnTo>
                      <a:lnTo>
                        <a:pt x="82" y="134"/>
                      </a:lnTo>
                      <a:lnTo>
                        <a:pt x="92" y="118"/>
                      </a:lnTo>
                      <a:lnTo>
                        <a:pt x="106" y="106"/>
                      </a:lnTo>
                      <a:lnTo>
                        <a:pt x="118" y="92"/>
                      </a:lnTo>
                      <a:lnTo>
                        <a:pt x="134" y="82"/>
                      </a:lnTo>
                      <a:lnTo>
                        <a:pt x="150" y="72"/>
                      </a:lnTo>
                      <a:lnTo>
                        <a:pt x="166" y="64"/>
                      </a:lnTo>
                      <a:lnTo>
                        <a:pt x="184" y="58"/>
                      </a:lnTo>
                      <a:lnTo>
                        <a:pt x="202" y="52"/>
                      </a:lnTo>
                      <a:lnTo>
                        <a:pt x="222" y="50"/>
                      </a:lnTo>
                      <a:lnTo>
                        <a:pt x="240" y="48"/>
                      </a:lnTo>
                      <a:lnTo>
                        <a:pt x="240" y="48"/>
                      </a:lnTo>
                      <a:lnTo>
                        <a:pt x="260" y="50"/>
                      </a:lnTo>
                      <a:lnTo>
                        <a:pt x="280" y="52"/>
                      </a:lnTo>
                      <a:lnTo>
                        <a:pt x="298" y="58"/>
                      </a:lnTo>
                      <a:lnTo>
                        <a:pt x="316" y="64"/>
                      </a:lnTo>
                      <a:lnTo>
                        <a:pt x="332" y="72"/>
                      </a:lnTo>
                      <a:lnTo>
                        <a:pt x="348" y="82"/>
                      </a:lnTo>
                      <a:lnTo>
                        <a:pt x="362" y="92"/>
                      </a:lnTo>
                      <a:lnTo>
                        <a:pt x="376" y="106"/>
                      </a:lnTo>
                      <a:lnTo>
                        <a:pt x="388" y="118"/>
                      </a:lnTo>
                      <a:lnTo>
                        <a:pt x="400" y="134"/>
                      </a:lnTo>
                      <a:lnTo>
                        <a:pt x="410" y="150"/>
                      </a:lnTo>
                      <a:lnTo>
                        <a:pt x="418" y="166"/>
                      </a:lnTo>
                      <a:lnTo>
                        <a:pt x="424" y="184"/>
                      </a:lnTo>
                      <a:lnTo>
                        <a:pt x="428" y="202"/>
                      </a:lnTo>
                      <a:lnTo>
                        <a:pt x="432" y="222"/>
                      </a:lnTo>
                      <a:lnTo>
                        <a:pt x="432" y="240"/>
                      </a:lnTo>
                      <a:lnTo>
                        <a:pt x="432" y="240"/>
                      </a:lnTo>
                      <a:lnTo>
                        <a:pt x="432" y="258"/>
                      </a:lnTo>
                      <a:lnTo>
                        <a:pt x="430" y="274"/>
                      </a:lnTo>
                      <a:lnTo>
                        <a:pt x="426" y="288"/>
                      </a:lnTo>
                      <a:lnTo>
                        <a:pt x="422" y="304"/>
                      </a:lnTo>
                      <a:lnTo>
                        <a:pt x="416" y="320"/>
                      </a:lnTo>
                      <a:lnTo>
                        <a:pt x="408" y="334"/>
                      </a:lnTo>
                      <a:lnTo>
                        <a:pt x="400" y="348"/>
                      </a:lnTo>
                      <a:lnTo>
                        <a:pt x="390" y="360"/>
                      </a:lnTo>
                      <a:lnTo>
                        <a:pt x="390" y="36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8000" dirty="0"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  <p:sp>
              <p:nvSpPr>
                <p:cNvPr id="16" name="Freeform 115"/>
                <p:cNvSpPr>
                  <a:spLocks/>
                </p:cNvSpPr>
                <p:nvPr/>
              </p:nvSpPr>
              <p:spPr bwMode="auto">
                <a:xfrm>
                  <a:off x="2421092" y="1878167"/>
                  <a:ext cx="529915" cy="529915"/>
                </a:xfrm>
                <a:custGeom>
                  <a:avLst/>
                  <a:gdLst/>
                  <a:ahLst/>
                  <a:cxnLst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102" y="2"/>
                    </a:cxn>
                    <a:cxn ang="0">
                      <a:pos x="118" y="8"/>
                    </a:cxn>
                    <a:cxn ang="0">
                      <a:pos x="132" y="16"/>
                    </a:cxn>
                    <a:cxn ang="0">
                      <a:pos x="144" y="26"/>
                    </a:cxn>
                    <a:cxn ang="0">
                      <a:pos x="154" y="38"/>
                    </a:cxn>
                    <a:cxn ang="0">
                      <a:pos x="162" y="52"/>
                    </a:cxn>
                    <a:cxn ang="0">
                      <a:pos x="168" y="68"/>
                    </a:cxn>
                    <a:cxn ang="0">
                      <a:pos x="168" y="84"/>
                    </a:cxn>
                    <a:cxn ang="0">
                      <a:pos x="168" y="84"/>
                    </a:cxn>
                    <a:cxn ang="0">
                      <a:pos x="168" y="102"/>
                    </a:cxn>
                    <a:cxn ang="0">
                      <a:pos x="162" y="118"/>
                    </a:cxn>
                    <a:cxn ang="0">
                      <a:pos x="154" y="132"/>
                    </a:cxn>
                    <a:cxn ang="0">
                      <a:pos x="144" y="144"/>
                    </a:cxn>
                    <a:cxn ang="0">
                      <a:pos x="132" y="154"/>
                    </a:cxn>
                    <a:cxn ang="0">
                      <a:pos x="118" y="162"/>
                    </a:cxn>
                    <a:cxn ang="0">
                      <a:pos x="102" y="166"/>
                    </a:cxn>
                    <a:cxn ang="0">
                      <a:pos x="84" y="168"/>
                    </a:cxn>
                    <a:cxn ang="0">
                      <a:pos x="84" y="168"/>
                    </a:cxn>
                    <a:cxn ang="0">
                      <a:pos x="68" y="166"/>
                    </a:cxn>
                    <a:cxn ang="0">
                      <a:pos x="52" y="162"/>
                    </a:cxn>
                    <a:cxn ang="0">
                      <a:pos x="38" y="154"/>
                    </a:cxn>
                    <a:cxn ang="0">
                      <a:pos x="26" y="144"/>
                    </a:cxn>
                    <a:cxn ang="0">
                      <a:pos x="16" y="132"/>
                    </a:cxn>
                    <a:cxn ang="0">
                      <a:pos x="8" y="118"/>
                    </a:cxn>
                    <a:cxn ang="0">
                      <a:pos x="2" y="102"/>
                    </a:cxn>
                    <a:cxn ang="0">
                      <a:pos x="0" y="84"/>
                    </a:cxn>
                    <a:cxn ang="0">
                      <a:pos x="0" y="84"/>
                    </a:cxn>
                    <a:cxn ang="0">
                      <a:pos x="2" y="68"/>
                    </a:cxn>
                    <a:cxn ang="0">
                      <a:pos x="8" y="52"/>
                    </a:cxn>
                    <a:cxn ang="0">
                      <a:pos x="16" y="38"/>
                    </a:cxn>
                    <a:cxn ang="0">
                      <a:pos x="26" y="26"/>
                    </a:cxn>
                    <a:cxn ang="0">
                      <a:pos x="38" y="16"/>
                    </a:cxn>
                    <a:cxn ang="0">
                      <a:pos x="52" y="8"/>
                    </a:cxn>
                    <a:cxn ang="0">
                      <a:pos x="68" y="2"/>
                    </a:cxn>
                    <a:cxn ang="0">
                      <a:pos x="84" y="0"/>
                    </a:cxn>
                    <a:cxn ang="0">
                      <a:pos x="84" y="0"/>
                    </a:cxn>
                  </a:cxnLst>
                  <a:rect l="0" t="0" r="r" b="b"/>
                  <a:pathLst>
                    <a:path w="168" h="168">
                      <a:moveTo>
                        <a:pt x="84" y="0"/>
                      </a:moveTo>
                      <a:lnTo>
                        <a:pt x="84" y="0"/>
                      </a:lnTo>
                      <a:lnTo>
                        <a:pt x="102" y="2"/>
                      </a:lnTo>
                      <a:lnTo>
                        <a:pt x="118" y="8"/>
                      </a:lnTo>
                      <a:lnTo>
                        <a:pt x="132" y="16"/>
                      </a:lnTo>
                      <a:lnTo>
                        <a:pt x="144" y="26"/>
                      </a:lnTo>
                      <a:lnTo>
                        <a:pt x="154" y="38"/>
                      </a:lnTo>
                      <a:lnTo>
                        <a:pt x="162" y="52"/>
                      </a:lnTo>
                      <a:lnTo>
                        <a:pt x="168" y="68"/>
                      </a:lnTo>
                      <a:lnTo>
                        <a:pt x="168" y="84"/>
                      </a:lnTo>
                      <a:lnTo>
                        <a:pt x="168" y="84"/>
                      </a:lnTo>
                      <a:lnTo>
                        <a:pt x="168" y="102"/>
                      </a:lnTo>
                      <a:lnTo>
                        <a:pt x="162" y="118"/>
                      </a:lnTo>
                      <a:lnTo>
                        <a:pt x="154" y="132"/>
                      </a:lnTo>
                      <a:lnTo>
                        <a:pt x="144" y="144"/>
                      </a:lnTo>
                      <a:lnTo>
                        <a:pt x="132" y="154"/>
                      </a:lnTo>
                      <a:lnTo>
                        <a:pt x="118" y="162"/>
                      </a:lnTo>
                      <a:lnTo>
                        <a:pt x="102" y="166"/>
                      </a:lnTo>
                      <a:lnTo>
                        <a:pt x="84" y="168"/>
                      </a:lnTo>
                      <a:lnTo>
                        <a:pt x="84" y="168"/>
                      </a:lnTo>
                      <a:lnTo>
                        <a:pt x="68" y="166"/>
                      </a:lnTo>
                      <a:lnTo>
                        <a:pt x="52" y="162"/>
                      </a:lnTo>
                      <a:lnTo>
                        <a:pt x="38" y="154"/>
                      </a:lnTo>
                      <a:lnTo>
                        <a:pt x="26" y="144"/>
                      </a:lnTo>
                      <a:lnTo>
                        <a:pt x="16" y="132"/>
                      </a:lnTo>
                      <a:lnTo>
                        <a:pt x="8" y="118"/>
                      </a:lnTo>
                      <a:lnTo>
                        <a:pt x="2" y="102"/>
                      </a:lnTo>
                      <a:lnTo>
                        <a:pt x="0" y="84"/>
                      </a:lnTo>
                      <a:lnTo>
                        <a:pt x="0" y="84"/>
                      </a:lnTo>
                      <a:lnTo>
                        <a:pt x="2" y="68"/>
                      </a:lnTo>
                      <a:lnTo>
                        <a:pt x="8" y="52"/>
                      </a:lnTo>
                      <a:lnTo>
                        <a:pt x="16" y="38"/>
                      </a:lnTo>
                      <a:lnTo>
                        <a:pt x="26" y="26"/>
                      </a:lnTo>
                      <a:lnTo>
                        <a:pt x="38" y="16"/>
                      </a:lnTo>
                      <a:lnTo>
                        <a:pt x="52" y="8"/>
                      </a:lnTo>
                      <a:lnTo>
                        <a:pt x="68" y="2"/>
                      </a:lnTo>
                      <a:lnTo>
                        <a:pt x="84" y="0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8000"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p:grpSp>
        </p:grpSp>
        <p:sp>
          <p:nvSpPr>
            <p:cNvPr id="12" name="文本框 34"/>
            <p:cNvSpPr txBox="1"/>
            <p:nvPr/>
          </p:nvSpPr>
          <p:spPr>
            <a:xfrm>
              <a:off x="3435599" y="1325206"/>
              <a:ext cx="385264" cy="3479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zh-TW" sz="8000" b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E</a:t>
              </a:r>
              <a:endParaRPr kumimoji="1" lang="zh-CN" alt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7" name="组合 19"/>
          <p:cNvGrpSpPr/>
          <p:nvPr/>
        </p:nvGrpSpPr>
        <p:grpSpPr>
          <a:xfrm>
            <a:off x="12720946" y="4979859"/>
            <a:ext cx="2330471" cy="3670575"/>
            <a:chOff x="5266939" y="1209491"/>
            <a:chExt cx="592810" cy="964990"/>
          </a:xfrm>
        </p:grpSpPr>
        <p:grpSp>
          <p:nvGrpSpPr>
            <p:cNvPr id="18" name="组 23"/>
            <p:cNvGrpSpPr/>
            <p:nvPr/>
          </p:nvGrpSpPr>
          <p:grpSpPr>
            <a:xfrm>
              <a:off x="5266939" y="1209491"/>
              <a:ext cx="592810" cy="964990"/>
              <a:chOff x="1396857" y="1361891"/>
              <a:chExt cx="592810" cy="964990"/>
            </a:xfrm>
          </p:grpSpPr>
          <p:sp>
            <p:nvSpPr>
              <p:cNvPr id="20" name="椭圆 24"/>
              <p:cNvSpPr/>
              <p:nvPr/>
            </p:nvSpPr>
            <p:spPr>
              <a:xfrm flipV="1">
                <a:off x="1622621" y="2185741"/>
                <a:ext cx="141138" cy="14114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8000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grpSp>
            <p:nvGrpSpPr>
              <p:cNvPr id="21" name="组 25"/>
              <p:cNvGrpSpPr/>
              <p:nvPr/>
            </p:nvGrpSpPr>
            <p:grpSpPr>
              <a:xfrm>
                <a:off x="1396857" y="1361891"/>
                <a:ext cx="592810" cy="763243"/>
                <a:chOff x="2305050" y="1762125"/>
                <a:chExt cx="762000" cy="981075"/>
              </a:xfrm>
              <a:solidFill>
                <a:schemeClr val="accent6"/>
              </a:solidFill>
            </p:grpSpPr>
            <p:sp>
              <p:nvSpPr>
                <p:cNvPr id="22" name="Freeform 114"/>
                <p:cNvSpPr>
                  <a:spLocks noEditPoints="1"/>
                </p:cNvSpPr>
                <p:nvPr/>
              </p:nvSpPr>
              <p:spPr bwMode="auto">
                <a:xfrm>
                  <a:off x="2305050" y="1762125"/>
                  <a:ext cx="762000" cy="981075"/>
                </a:xfrm>
                <a:custGeom>
                  <a:avLst/>
                  <a:gdLst/>
                  <a:ahLst/>
                  <a:cxnLst>
                    <a:cxn ang="0">
                      <a:pos x="480" y="240"/>
                    </a:cxn>
                    <a:cxn ang="0">
                      <a:pos x="476" y="192"/>
                    </a:cxn>
                    <a:cxn ang="0">
                      <a:pos x="462" y="148"/>
                    </a:cxn>
                    <a:cxn ang="0">
                      <a:pos x="440" y="106"/>
                    </a:cxn>
                    <a:cxn ang="0">
                      <a:pos x="410" y="70"/>
                    </a:cxn>
                    <a:cxn ang="0">
                      <a:pos x="374" y="42"/>
                    </a:cxn>
                    <a:cxn ang="0">
                      <a:pos x="334" y="20"/>
                    </a:cxn>
                    <a:cxn ang="0">
                      <a:pos x="290" y="6"/>
                    </a:cxn>
                    <a:cxn ang="0">
                      <a:pos x="240" y="0"/>
                    </a:cxn>
                    <a:cxn ang="0">
                      <a:pos x="216" y="2"/>
                    </a:cxn>
                    <a:cxn ang="0">
                      <a:pos x="170" y="12"/>
                    </a:cxn>
                    <a:cxn ang="0">
                      <a:pos x="126" y="30"/>
                    </a:cxn>
                    <a:cxn ang="0">
                      <a:pos x="88" y="56"/>
                    </a:cxn>
                    <a:cxn ang="0">
                      <a:pos x="56" y="88"/>
                    </a:cxn>
                    <a:cxn ang="0">
                      <a:pos x="30" y="126"/>
                    </a:cxn>
                    <a:cxn ang="0">
                      <a:pos x="12" y="170"/>
                    </a:cxn>
                    <a:cxn ang="0">
                      <a:pos x="2" y="216"/>
                    </a:cxn>
                    <a:cxn ang="0">
                      <a:pos x="0" y="240"/>
                    </a:cxn>
                    <a:cxn ang="0">
                      <a:pos x="4" y="282"/>
                    </a:cxn>
                    <a:cxn ang="0">
                      <a:pos x="14" y="322"/>
                    </a:cxn>
                    <a:cxn ang="0">
                      <a:pos x="32" y="358"/>
                    </a:cxn>
                    <a:cxn ang="0">
                      <a:pos x="54" y="390"/>
                    </a:cxn>
                    <a:cxn ang="0">
                      <a:pos x="54" y="390"/>
                    </a:cxn>
                    <a:cxn ang="0">
                      <a:pos x="232" y="612"/>
                    </a:cxn>
                    <a:cxn ang="0">
                      <a:pos x="236" y="616"/>
                    </a:cxn>
                    <a:cxn ang="0">
                      <a:pos x="240" y="618"/>
                    </a:cxn>
                    <a:cxn ang="0">
                      <a:pos x="250" y="612"/>
                    </a:cxn>
                    <a:cxn ang="0">
                      <a:pos x="428" y="390"/>
                    </a:cxn>
                    <a:cxn ang="0">
                      <a:pos x="428" y="390"/>
                    </a:cxn>
                    <a:cxn ang="0">
                      <a:pos x="440" y="374"/>
                    </a:cxn>
                    <a:cxn ang="0">
                      <a:pos x="460" y="340"/>
                    </a:cxn>
                    <a:cxn ang="0">
                      <a:pos x="472" y="302"/>
                    </a:cxn>
                    <a:cxn ang="0">
                      <a:pos x="480" y="262"/>
                    </a:cxn>
                    <a:cxn ang="0">
                      <a:pos x="480" y="240"/>
                    </a:cxn>
                    <a:cxn ang="0">
                      <a:pos x="240" y="548"/>
                    </a:cxn>
                    <a:cxn ang="0">
                      <a:pos x="92" y="362"/>
                    </a:cxn>
                    <a:cxn ang="0">
                      <a:pos x="90" y="360"/>
                    </a:cxn>
                    <a:cxn ang="0">
                      <a:pos x="72" y="334"/>
                    </a:cxn>
                    <a:cxn ang="0">
                      <a:pos x="60" y="304"/>
                    </a:cxn>
                    <a:cxn ang="0">
                      <a:pos x="52" y="274"/>
                    </a:cxn>
                    <a:cxn ang="0">
                      <a:pos x="48" y="240"/>
                    </a:cxn>
                    <a:cxn ang="0">
                      <a:pos x="50" y="222"/>
                    </a:cxn>
                    <a:cxn ang="0">
                      <a:pos x="58" y="184"/>
                    </a:cxn>
                    <a:cxn ang="0">
                      <a:pos x="72" y="150"/>
                    </a:cxn>
                    <a:cxn ang="0">
                      <a:pos x="92" y="118"/>
                    </a:cxn>
                    <a:cxn ang="0">
                      <a:pos x="118" y="92"/>
                    </a:cxn>
                    <a:cxn ang="0">
                      <a:pos x="150" y="72"/>
                    </a:cxn>
                    <a:cxn ang="0">
                      <a:pos x="184" y="58"/>
                    </a:cxn>
                    <a:cxn ang="0">
                      <a:pos x="222" y="50"/>
                    </a:cxn>
                    <a:cxn ang="0">
                      <a:pos x="240" y="48"/>
                    </a:cxn>
                    <a:cxn ang="0">
                      <a:pos x="280" y="52"/>
                    </a:cxn>
                    <a:cxn ang="0">
                      <a:pos x="316" y="64"/>
                    </a:cxn>
                    <a:cxn ang="0">
                      <a:pos x="348" y="82"/>
                    </a:cxn>
                    <a:cxn ang="0">
                      <a:pos x="376" y="106"/>
                    </a:cxn>
                    <a:cxn ang="0">
                      <a:pos x="400" y="134"/>
                    </a:cxn>
                    <a:cxn ang="0">
                      <a:pos x="418" y="166"/>
                    </a:cxn>
                    <a:cxn ang="0">
                      <a:pos x="428" y="202"/>
                    </a:cxn>
                    <a:cxn ang="0">
                      <a:pos x="432" y="240"/>
                    </a:cxn>
                    <a:cxn ang="0">
                      <a:pos x="432" y="258"/>
                    </a:cxn>
                    <a:cxn ang="0">
                      <a:pos x="426" y="288"/>
                    </a:cxn>
                    <a:cxn ang="0">
                      <a:pos x="416" y="320"/>
                    </a:cxn>
                    <a:cxn ang="0">
                      <a:pos x="400" y="348"/>
                    </a:cxn>
                    <a:cxn ang="0">
                      <a:pos x="390" y="362"/>
                    </a:cxn>
                  </a:cxnLst>
                  <a:rect l="0" t="0" r="r" b="b"/>
                  <a:pathLst>
                    <a:path w="480" h="618">
                      <a:moveTo>
                        <a:pt x="480" y="240"/>
                      </a:moveTo>
                      <a:lnTo>
                        <a:pt x="480" y="240"/>
                      </a:lnTo>
                      <a:lnTo>
                        <a:pt x="480" y="216"/>
                      </a:lnTo>
                      <a:lnTo>
                        <a:pt x="476" y="192"/>
                      </a:lnTo>
                      <a:lnTo>
                        <a:pt x="470" y="170"/>
                      </a:lnTo>
                      <a:lnTo>
                        <a:pt x="462" y="148"/>
                      </a:lnTo>
                      <a:lnTo>
                        <a:pt x="452" y="126"/>
                      </a:lnTo>
                      <a:lnTo>
                        <a:pt x="440" y="106"/>
                      </a:lnTo>
                      <a:lnTo>
                        <a:pt x="426" y="88"/>
                      </a:lnTo>
                      <a:lnTo>
                        <a:pt x="410" y="70"/>
                      </a:lnTo>
                      <a:lnTo>
                        <a:pt x="394" y="56"/>
                      </a:lnTo>
                      <a:lnTo>
                        <a:pt x="374" y="42"/>
                      </a:lnTo>
                      <a:lnTo>
                        <a:pt x="356" y="30"/>
                      </a:lnTo>
                      <a:lnTo>
                        <a:pt x="334" y="20"/>
                      </a:lnTo>
                      <a:lnTo>
                        <a:pt x="312" y="12"/>
                      </a:lnTo>
                      <a:lnTo>
                        <a:pt x="290" y="6"/>
                      </a:lnTo>
                      <a:lnTo>
                        <a:pt x="266" y="2"/>
                      </a:lnTo>
                      <a:lnTo>
                        <a:pt x="240" y="0"/>
                      </a:lnTo>
                      <a:lnTo>
                        <a:pt x="240" y="0"/>
                      </a:lnTo>
                      <a:lnTo>
                        <a:pt x="216" y="2"/>
                      </a:lnTo>
                      <a:lnTo>
                        <a:pt x="192" y="6"/>
                      </a:lnTo>
                      <a:lnTo>
                        <a:pt x="170" y="12"/>
                      </a:lnTo>
                      <a:lnTo>
                        <a:pt x="148" y="20"/>
                      </a:lnTo>
                      <a:lnTo>
                        <a:pt x="126" y="30"/>
                      </a:lnTo>
                      <a:lnTo>
                        <a:pt x="106" y="42"/>
                      </a:lnTo>
                      <a:lnTo>
                        <a:pt x="88" y="56"/>
                      </a:lnTo>
                      <a:lnTo>
                        <a:pt x="72" y="70"/>
                      </a:lnTo>
                      <a:lnTo>
                        <a:pt x="56" y="88"/>
                      </a:lnTo>
                      <a:lnTo>
                        <a:pt x="42" y="106"/>
                      </a:lnTo>
                      <a:lnTo>
                        <a:pt x="30" y="126"/>
                      </a:lnTo>
                      <a:lnTo>
                        <a:pt x="20" y="148"/>
                      </a:lnTo>
                      <a:lnTo>
                        <a:pt x="12" y="170"/>
                      </a:lnTo>
                      <a:lnTo>
                        <a:pt x="6" y="192"/>
                      </a:lnTo>
                      <a:lnTo>
                        <a:pt x="2" y="216"/>
                      </a:lnTo>
                      <a:lnTo>
                        <a:pt x="0" y="240"/>
                      </a:lnTo>
                      <a:lnTo>
                        <a:pt x="0" y="240"/>
                      </a:lnTo>
                      <a:lnTo>
                        <a:pt x="2" y="262"/>
                      </a:lnTo>
                      <a:lnTo>
                        <a:pt x="4" y="282"/>
                      </a:lnTo>
                      <a:lnTo>
                        <a:pt x="8" y="302"/>
                      </a:lnTo>
                      <a:lnTo>
                        <a:pt x="14" y="322"/>
                      </a:lnTo>
                      <a:lnTo>
                        <a:pt x="22" y="340"/>
                      </a:lnTo>
                      <a:lnTo>
                        <a:pt x="32" y="358"/>
                      </a:lnTo>
                      <a:lnTo>
                        <a:pt x="42" y="374"/>
                      </a:lnTo>
                      <a:lnTo>
                        <a:pt x="54" y="390"/>
                      </a:lnTo>
                      <a:lnTo>
                        <a:pt x="54" y="390"/>
                      </a:lnTo>
                      <a:lnTo>
                        <a:pt x="54" y="390"/>
                      </a:lnTo>
                      <a:lnTo>
                        <a:pt x="54" y="390"/>
                      </a:lnTo>
                      <a:lnTo>
                        <a:pt x="232" y="612"/>
                      </a:lnTo>
                      <a:lnTo>
                        <a:pt x="232" y="612"/>
                      </a:lnTo>
                      <a:lnTo>
                        <a:pt x="236" y="616"/>
                      </a:lnTo>
                      <a:lnTo>
                        <a:pt x="240" y="618"/>
                      </a:lnTo>
                      <a:lnTo>
                        <a:pt x="240" y="618"/>
                      </a:lnTo>
                      <a:lnTo>
                        <a:pt x="246" y="616"/>
                      </a:lnTo>
                      <a:lnTo>
                        <a:pt x="250" y="612"/>
                      </a:lnTo>
                      <a:lnTo>
                        <a:pt x="250" y="612"/>
                      </a:lnTo>
                      <a:lnTo>
                        <a:pt x="428" y="390"/>
                      </a:lnTo>
                      <a:lnTo>
                        <a:pt x="428" y="390"/>
                      </a:lnTo>
                      <a:lnTo>
                        <a:pt x="428" y="390"/>
                      </a:lnTo>
                      <a:lnTo>
                        <a:pt x="428" y="390"/>
                      </a:lnTo>
                      <a:lnTo>
                        <a:pt x="440" y="374"/>
                      </a:lnTo>
                      <a:lnTo>
                        <a:pt x="450" y="358"/>
                      </a:lnTo>
                      <a:lnTo>
                        <a:pt x="460" y="340"/>
                      </a:lnTo>
                      <a:lnTo>
                        <a:pt x="466" y="322"/>
                      </a:lnTo>
                      <a:lnTo>
                        <a:pt x="472" y="302"/>
                      </a:lnTo>
                      <a:lnTo>
                        <a:pt x="478" y="282"/>
                      </a:lnTo>
                      <a:lnTo>
                        <a:pt x="480" y="262"/>
                      </a:lnTo>
                      <a:lnTo>
                        <a:pt x="480" y="240"/>
                      </a:lnTo>
                      <a:lnTo>
                        <a:pt x="480" y="240"/>
                      </a:lnTo>
                      <a:close/>
                      <a:moveTo>
                        <a:pt x="390" y="362"/>
                      </a:moveTo>
                      <a:lnTo>
                        <a:pt x="240" y="548"/>
                      </a:lnTo>
                      <a:lnTo>
                        <a:pt x="94" y="364"/>
                      </a:lnTo>
                      <a:lnTo>
                        <a:pt x="92" y="362"/>
                      </a:lnTo>
                      <a:lnTo>
                        <a:pt x="90" y="360"/>
                      </a:lnTo>
                      <a:lnTo>
                        <a:pt x="90" y="360"/>
                      </a:lnTo>
                      <a:lnTo>
                        <a:pt x="82" y="348"/>
                      </a:lnTo>
                      <a:lnTo>
                        <a:pt x="72" y="334"/>
                      </a:lnTo>
                      <a:lnTo>
                        <a:pt x="66" y="320"/>
                      </a:lnTo>
                      <a:lnTo>
                        <a:pt x="60" y="304"/>
                      </a:lnTo>
                      <a:lnTo>
                        <a:pt x="54" y="288"/>
                      </a:lnTo>
                      <a:lnTo>
                        <a:pt x="52" y="274"/>
                      </a:lnTo>
                      <a:lnTo>
                        <a:pt x="50" y="258"/>
                      </a:lnTo>
                      <a:lnTo>
                        <a:pt x="48" y="240"/>
                      </a:lnTo>
                      <a:lnTo>
                        <a:pt x="48" y="240"/>
                      </a:lnTo>
                      <a:lnTo>
                        <a:pt x="50" y="222"/>
                      </a:lnTo>
                      <a:lnTo>
                        <a:pt x="52" y="202"/>
                      </a:lnTo>
                      <a:lnTo>
                        <a:pt x="58" y="184"/>
                      </a:lnTo>
                      <a:lnTo>
                        <a:pt x="64" y="166"/>
                      </a:lnTo>
                      <a:lnTo>
                        <a:pt x="72" y="150"/>
                      </a:lnTo>
                      <a:lnTo>
                        <a:pt x="82" y="134"/>
                      </a:lnTo>
                      <a:lnTo>
                        <a:pt x="92" y="118"/>
                      </a:lnTo>
                      <a:lnTo>
                        <a:pt x="106" y="106"/>
                      </a:lnTo>
                      <a:lnTo>
                        <a:pt x="118" y="92"/>
                      </a:lnTo>
                      <a:lnTo>
                        <a:pt x="134" y="82"/>
                      </a:lnTo>
                      <a:lnTo>
                        <a:pt x="150" y="72"/>
                      </a:lnTo>
                      <a:lnTo>
                        <a:pt x="166" y="64"/>
                      </a:lnTo>
                      <a:lnTo>
                        <a:pt x="184" y="58"/>
                      </a:lnTo>
                      <a:lnTo>
                        <a:pt x="202" y="52"/>
                      </a:lnTo>
                      <a:lnTo>
                        <a:pt x="222" y="50"/>
                      </a:lnTo>
                      <a:lnTo>
                        <a:pt x="240" y="48"/>
                      </a:lnTo>
                      <a:lnTo>
                        <a:pt x="240" y="48"/>
                      </a:lnTo>
                      <a:lnTo>
                        <a:pt x="260" y="50"/>
                      </a:lnTo>
                      <a:lnTo>
                        <a:pt x="280" y="52"/>
                      </a:lnTo>
                      <a:lnTo>
                        <a:pt x="298" y="58"/>
                      </a:lnTo>
                      <a:lnTo>
                        <a:pt x="316" y="64"/>
                      </a:lnTo>
                      <a:lnTo>
                        <a:pt x="332" y="72"/>
                      </a:lnTo>
                      <a:lnTo>
                        <a:pt x="348" y="82"/>
                      </a:lnTo>
                      <a:lnTo>
                        <a:pt x="362" y="92"/>
                      </a:lnTo>
                      <a:lnTo>
                        <a:pt x="376" y="106"/>
                      </a:lnTo>
                      <a:lnTo>
                        <a:pt x="388" y="118"/>
                      </a:lnTo>
                      <a:lnTo>
                        <a:pt x="400" y="134"/>
                      </a:lnTo>
                      <a:lnTo>
                        <a:pt x="410" y="150"/>
                      </a:lnTo>
                      <a:lnTo>
                        <a:pt x="418" y="166"/>
                      </a:lnTo>
                      <a:lnTo>
                        <a:pt x="424" y="184"/>
                      </a:lnTo>
                      <a:lnTo>
                        <a:pt x="428" y="202"/>
                      </a:lnTo>
                      <a:lnTo>
                        <a:pt x="432" y="222"/>
                      </a:lnTo>
                      <a:lnTo>
                        <a:pt x="432" y="240"/>
                      </a:lnTo>
                      <a:lnTo>
                        <a:pt x="432" y="240"/>
                      </a:lnTo>
                      <a:lnTo>
                        <a:pt x="432" y="258"/>
                      </a:lnTo>
                      <a:lnTo>
                        <a:pt x="430" y="274"/>
                      </a:lnTo>
                      <a:lnTo>
                        <a:pt x="426" y="288"/>
                      </a:lnTo>
                      <a:lnTo>
                        <a:pt x="422" y="304"/>
                      </a:lnTo>
                      <a:lnTo>
                        <a:pt x="416" y="320"/>
                      </a:lnTo>
                      <a:lnTo>
                        <a:pt x="408" y="334"/>
                      </a:lnTo>
                      <a:lnTo>
                        <a:pt x="400" y="348"/>
                      </a:lnTo>
                      <a:lnTo>
                        <a:pt x="390" y="360"/>
                      </a:lnTo>
                      <a:lnTo>
                        <a:pt x="390" y="362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8000"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  <p:sp>
              <p:nvSpPr>
                <p:cNvPr id="23" name="Freeform 115"/>
                <p:cNvSpPr>
                  <a:spLocks/>
                </p:cNvSpPr>
                <p:nvPr/>
              </p:nvSpPr>
              <p:spPr bwMode="auto">
                <a:xfrm>
                  <a:off x="2421092" y="1878167"/>
                  <a:ext cx="529915" cy="529915"/>
                </a:xfrm>
                <a:custGeom>
                  <a:avLst/>
                  <a:gdLst/>
                  <a:ahLst/>
                  <a:cxnLst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102" y="2"/>
                    </a:cxn>
                    <a:cxn ang="0">
                      <a:pos x="118" y="8"/>
                    </a:cxn>
                    <a:cxn ang="0">
                      <a:pos x="132" y="16"/>
                    </a:cxn>
                    <a:cxn ang="0">
                      <a:pos x="144" y="26"/>
                    </a:cxn>
                    <a:cxn ang="0">
                      <a:pos x="154" y="38"/>
                    </a:cxn>
                    <a:cxn ang="0">
                      <a:pos x="162" y="52"/>
                    </a:cxn>
                    <a:cxn ang="0">
                      <a:pos x="168" y="68"/>
                    </a:cxn>
                    <a:cxn ang="0">
                      <a:pos x="168" y="84"/>
                    </a:cxn>
                    <a:cxn ang="0">
                      <a:pos x="168" y="84"/>
                    </a:cxn>
                    <a:cxn ang="0">
                      <a:pos x="168" y="102"/>
                    </a:cxn>
                    <a:cxn ang="0">
                      <a:pos x="162" y="118"/>
                    </a:cxn>
                    <a:cxn ang="0">
                      <a:pos x="154" y="132"/>
                    </a:cxn>
                    <a:cxn ang="0">
                      <a:pos x="144" y="144"/>
                    </a:cxn>
                    <a:cxn ang="0">
                      <a:pos x="132" y="154"/>
                    </a:cxn>
                    <a:cxn ang="0">
                      <a:pos x="118" y="162"/>
                    </a:cxn>
                    <a:cxn ang="0">
                      <a:pos x="102" y="166"/>
                    </a:cxn>
                    <a:cxn ang="0">
                      <a:pos x="84" y="168"/>
                    </a:cxn>
                    <a:cxn ang="0">
                      <a:pos x="84" y="168"/>
                    </a:cxn>
                    <a:cxn ang="0">
                      <a:pos x="68" y="166"/>
                    </a:cxn>
                    <a:cxn ang="0">
                      <a:pos x="52" y="162"/>
                    </a:cxn>
                    <a:cxn ang="0">
                      <a:pos x="38" y="154"/>
                    </a:cxn>
                    <a:cxn ang="0">
                      <a:pos x="26" y="144"/>
                    </a:cxn>
                    <a:cxn ang="0">
                      <a:pos x="16" y="132"/>
                    </a:cxn>
                    <a:cxn ang="0">
                      <a:pos x="8" y="118"/>
                    </a:cxn>
                    <a:cxn ang="0">
                      <a:pos x="2" y="102"/>
                    </a:cxn>
                    <a:cxn ang="0">
                      <a:pos x="0" y="84"/>
                    </a:cxn>
                    <a:cxn ang="0">
                      <a:pos x="0" y="84"/>
                    </a:cxn>
                    <a:cxn ang="0">
                      <a:pos x="2" y="68"/>
                    </a:cxn>
                    <a:cxn ang="0">
                      <a:pos x="8" y="52"/>
                    </a:cxn>
                    <a:cxn ang="0">
                      <a:pos x="16" y="38"/>
                    </a:cxn>
                    <a:cxn ang="0">
                      <a:pos x="26" y="26"/>
                    </a:cxn>
                    <a:cxn ang="0">
                      <a:pos x="38" y="16"/>
                    </a:cxn>
                    <a:cxn ang="0">
                      <a:pos x="52" y="8"/>
                    </a:cxn>
                    <a:cxn ang="0">
                      <a:pos x="68" y="2"/>
                    </a:cxn>
                    <a:cxn ang="0">
                      <a:pos x="84" y="0"/>
                    </a:cxn>
                    <a:cxn ang="0">
                      <a:pos x="84" y="0"/>
                    </a:cxn>
                  </a:cxnLst>
                  <a:rect l="0" t="0" r="r" b="b"/>
                  <a:pathLst>
                    <a:path w="168" h="168">
                      <a:moveTo>
                        <a:pt x="84" y="0"/>
                      </a:moveTo>
                      <a:lnTo>
                        <a:pt x="84" y="0"/>
                      </a:lnTo>
                      <a:lnTo>
                        <a:pt x="102" y="2"/>
                      </a:lnTo>
                      <a:lnTo>
                        <a:pt x="118" y="8"/>
                      </a:lnTo>
                      <a:lnTo>
                        <a:pt x="132" y="16"/>
                      </a:lnTo>
                      <a:lnTo>
                        <a:pt x="144" y="26"/>
                      </a:lnTo>
                      <a:lnTo>
                        <a:pt x="154" y="38"/>
                      </a:lnTo>
                      <a:lnTo>
                        <a:pt x="162" y="52"/>
                      </a:lnTo>
                      <a:lnTo>
                        <a:pt x="168" y="68"/>
                      </a:lnTo>
                      <a:lnTo>
                        <a:pt x="168" y="84"/>
                      </a:lnTo>
                      <a:lnTo>
                        <a:pt x="168" y="84"/>
                      </a:lnTo>
                      <a:lnTo>
                        <a:pt x="168" y="102"/>
                      </a:lnTo>
                      <a:lnTo>
                        <a:pt x="162" y="118"/>
                      </a:lnTo>
                      <a:lnTo>
                        <a:pt x="154" y="132"/>
                      </a:lnTo>
                      <a:lnTo>
                        <a:pt x="144" y="144"/>
                      </a:lnTo>
                      <a:lnTo>
                        <a:pt x="132" y="154"/>
                      </a:lnTo>
                      <a:lnTo>
                        <a:pt x="118" y="162"/>
                      </a:lnTo>
                      <a:lnTo>
                        <a:pt x="102" y="166"/>
                      </a:lnTo>
                      <a:lnTo>
                        <a:pt x="84" y="168"/>
                      </a:lnTo>
                      <a:lnTo>
                        <a:pt x="84" y="168"/>
                      </a:lnTo>
                      <a:lnTo>
                        <a:pt x="68" y="166"/>
                      </a:lnTo>
                      <a:lnTo>
                        <a:pt x="52" y="162"/>
                      </a:lnTo>
                      <a:lnTo>
                        <a:pt x="38" y="154"/>
                      </a:lnTo>
                      <a:lnTo>
                        <a:pt x="26" y="144"/>
                      </a:lnTo>
                      <a:lnTo>
                        <a:pt x="16" y="132"/>
                      </a:lnTo>
                      <a:lnTo>
                        <a:pt x="8" y="118"/>
                      </a:lnTo>
                      <a:lnTo>
                        <a:pt x="2" y="102"/>
                      </a:lnTo>
                      <a:lnTo>
                        <a:pt x="0" y="84"/>
                      </a:lnTo>
                      <a:lnTo>
                        <a:pt x="0" y="84"/>
                      </a:lnTo>
                      <a:lnTo>
                        <a:pt x="2" y="68"/>
                      </a:lnTo>
                      <a:lnTo>
                        <a:pt x="8" y="52"/>
                      </a:lnTo>
                      <a:lnTo>
                        <a:pt x="16" y="38"/>
                      </a:lnTo>
                      <a:lnTo>
                        <a:pt x="26" y="26"/>
                      </a:lnTo>
                      <a:lnTo>
                        <a:pt x="38" y="16"/>
                      </a:lnTo>
                      <a:lnTo>
                        <a:pt x="52" y="8"/>
                      </a:lnTo>
                      <a:lnTo>
                        <a:pt x="68" y="2"/>
                      </a:lnTo>
                      <a:lnTo>
                        <a:pt x="84" y="0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8000"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p:grpSp>
        </p:grpSp>
        <p:sp>
          <p:nvSpPr>
            <p:cNvPr id="19" name="文本框 35"/>
            <p:cNvSpPr txBox="1"/>
            <p:nvPr/>
          </p:nvSpPr>
          <p:spPr>
            <a:xfrm>
              <a:off x="5370640" y="1325206"/>
              <a:ext cx="385264" cy="3479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zh-TW" sz="8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S</a:t>
              </a:r>
              <a:endParaRPr kumimoji="1" lang="zh-CN" alt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24" name="组合 20"/>
          <p:cNvGrpSpPr/>
          <p:nvPr/>
        </p:nvGrpSpPr>
        <p:grpSpPr>
          <a:xfrm>
            <a:off x="17493284" y="4979859"/>
            <a:ext cx="2330471" cy="3670575"/>
            <a:chOff x="7201980" y="1209491"/>
            <a:chExt cx="592810" cy="964990"/>
          </a:xfrm>
        </p:grpSpPr>
        <p:grpSp>
          <p:nvGrpSpPr>
            <p:cNvPr id="25" name="组 28"/>
            <p:cNvGrpSpPr/>
            <p:nvPr/>
          </p:nvGrpSpPr>
          <p:grpSpPr>
            <a:xfrm>
              <a:off x="7201980" y="1209491"/>
              <a:ext cx="592810" cy="964990"/>
              <a:chOff x="1396857" y="1361891"/>
              <a:chExt cx="592810" cy="964990"/>
            </a:xfrm>
          </p:grpSpPr>
          <p:sp>
            <p:nvSpPr>
              <p:cNvPr id="27" name="椭圆 29"/>
              <p:cNvSpPr/>
              <p:nvPr/>
            </p:nvSpPr>
            <p:spPr>
              <a:xfrm flipV="1">
                <a:off x="1622621" y="2185741"/>
                <a:ext cx="141138" cy="14114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800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grpSp>
            <p:nvGrpSpPr>
              <p:cNvPr id="28" name="组 30"/>
              <p:cNvGrpSpPr/>
              <p:nvPr/>
            </p:nvGrpSpPr>
            <p:grpSpPr>
              <a:xfrm>
                <a:off x="1396857" y="1361891"/>
                <a:ext cx="592810" cy="763243"/>
                <a:chOff x="2305050" y="1762125"/>
                <a:chExt cx="762000" cy="981075"/>
              </a:xfrm>
              <a:solidFill>
                <a:schemeClr val="accent6"/>
              </a:solidFill>
            </p:grpSpPr>
            <p:sp>
              <p:nvSpPr>
                <p:cNvPr id="29" name="Freeform 114"/>
                <p:cNvSpPr>
                  <a:spLocks noEditPoints="1"/>
                </p:cNvSpPr>
                <p:nvPr/>
              </p:nvSpPr>
              <p:spPr bwMode="auto">
                <a:xfrm>
                  <a:off x="2305050" y="1762125"/>
                  <a:ext cx="762000" cy="981075"/>
                </a:xfrm>
                <a:custGeom>
                  <a:avLst/>
                  <a:gdLst/>
                  <a:ahLst/>
                  <a:cxnLst>
                    <a:cxn ang="0">
                      <a:pos x="480" y="240"/>
                    </a:cxn>
                    <a:cxn ang="0">
                      <a:pos x="476" y="192"/>
                    </a:cxn>
                    <a:cxn ang="0">
                      <a:pos x="462" y="148"/>
                    </a:cxn>
                    <a:cxn ang="0">
                      <a:pos x="440" y="106"/>
                    </a:cxn>
                    <a:cxn ang="0">
                      <a:pos x="410" y="70"/>
                    </a:cxn>
                    <a:cxn ang="0">
                      <a:pos x="374" y="42"/>
                    </a:cxn>
                    <a:cxn ang="0">
                      <a:pos x="334" y="20"/>
                    </a:cxn>
                    <a:cxn ang="0">
                      <a:pos x="290" y="6"/>
                    </a:cxn>
                    <a:cxn ang="0">
                      <a:pos x="240" y="0"/>
                    </a:cxn>
                    <a:cxn ang="0">
                      <a:pos x="216" y="2"/>
                    </a:cxn>
                    <a:cxn ang="0">
                      <a:pos x="170" y="12"/>
                    </a:cxn>
                    <a:cxn ang="0">
                      <a:pos x="126" y="30"/>
                    </a:cxn>
                    <a:cxn ang="0">
                      <a:pos x="88" y="56"/>
                    </a:cxn>
                    <a:cxn ang="0">
                      <a:pos x="56" y="88"/>
                    </a:cxn>
                    <a:cxn ang="0">
                      <a:pos x="30" y="126"/>
                    </a:cxn>
                    <a:cxn ang="0">
                      <a:pos x="12" y="170"/>
                    </a:cxn>
                    <a:cxn ang="0">
                      <a:pos x="2" y="216"/>
                    </a:cxn>
                    <a:cxn ang="0">
                      <a:pos x="0" y="240"/>
                    </a:cxn>
                    <a:cxn ang="0">
                      <a:pos x="4" y="282"/>
                    </a:cxn>
                    <a:cxn ang="0">
                      <a:pos x="14" y="322"/>
                    </a:cxn>
                    <a:cxn ang="0">
                      <a:pos x="32" y="358"/>
                    </a:cxn>
                    <a:cxn ang="0">
                      <a:pos x="54" y="390"/>
                    </a:cxn>
                    <a:cxn ang="0">
                      <a:pos x="54" y="390"/>
                    </a:cxn>
                    <a:cxn ang="0">
                      <a:pos x="232" y="612"/>
                    </a:cxn>
                    <a:cxn ang="0">
                      <a:pos x="236" y="616"/>
                    </a:cxn>
                    <a:cxn ang="0">
                      <a:pos x="240" y="618"/>
                    </a:cxn>
                    <a:cxn ang="0">
                      <a:pos x="250" y="612"/>
                    </a:cxn>
                    <a:cxn ang="0">
                      <a:pos x="428" y="390"/>
                    </a:cxn>
                    <a:cxn ang="0">
                      <a:pos x="428" y="390"/>
                    </a:cxn>
                    <a:cxn ang="0">
                      <a:pos x="440" y="374"/>
                    </a:cxn>
                    <a:cxn ang="0">
                      <a:pos x="460" y="340"/>
                    </a:cxn>
                    <a:cxn ang="0">
                      <a:pos x="472" y="302"/>
                    </a:cxn>
                    <a:cxn ang="0">
                      <a:pos x="480" y="262"/>
                    </a:cxn>
                    <a:cxn ang="0">
                      <a:pos x="480" y="240"/>
                    </a:cxn>
                    <a:cxn ang="0">
                      <a:pos x="240" y="548"/>
                    </a:cxn>
                    <a:cxn ang="0">
                      <a:pos x="92" y="362"/>
                    </a:cxn>
                    <a:cxn ang="0">
                      <a:pos x="90" y="360"/>
                    </a:cxn>
                    <a:cxn ang="0">
                      <a:pos x="72" y="334"/>
                    </a:cxn>
                    <a:cxn ang="0">
                      <a:pos x="60" y="304"/>
                    </a:cxn>
                    <a:cxn ang="0">
                      <a:pos x="52" y="274"/>
                    </a:cxn>
                    <a:cxn ang="0">
                      <a:pos x="48" y="240"/>
                    </a:cxn>
                    <a:cxn ang="0">
                      <a:pos x="50" y="222"/>
                    </a:cxn>
                    <a:cxn ang="0">
                      <a:pos x="58" y="184"/>
                    </a:cxn>
                    <a:cxn ang="0">
                      <a:pos x="72" y="150"/>
                    </a:cxn>
                    <a:cxn ang="0">
                      <a:pos x="92" y="118"/>
                    </a:cxn>
                    <a:cxn ang="0">
                      <a:pos x="118" y="92"/>
                    </a:cxn>
                    <a:cxn ang="0">
                      <a:pos x="150" y="72"/>
                    </a:cxn>
                    <a:cxn ang="0">
                      <a:pos x="184" y="58"/>
                    </a:cxn>
                    <a:cxn ang="0">
                      <a:pos x="222" y="50"/>
                    </a:cxn>
                    <a:cxn ang="0">
                      <a:pos x="240" y="48"/>
                    </a:cxn>
                    <a:cxn ang="0">
                      <a:pos x="280" y="52"/>
                    </a:cxn>
                    <a:cxn ang="0">
                      <a:pos x="316" y="64"/>
                    </a:cxn>
                    <a:cxn ang="0">
                      <a:pos x="348" y="82"/>
                    </a:cxn>
                    <a:cxn ang="0">
                      <a:pos x="376" y="106"/>
                    </a:cxn>
                    <a:cxn ang="0">
                      <a:pos x="400" y="134"/>
                    </a:cxn>
                    <a:cxn ang="0">
                      <a:pos x="418" y="166"/>
                    </a:cxn>
                    <a:cxn ang="0">
                      <a:pos x="428" y="202"/>
                    </a:cxn>
                    <a:cxn ang="0">
                      <a:pos x="432" y="240"/>
                    </a:cxn>
                    <a:cxn ang="0">
                      <a:pos x="432" y="258"/>
                    </a:cxn>
                    <a:cxn ang="0">
                      <a:pos x="426" y="288"/>
                    </a:cxn>
                    <a:cxn ang="0">
                      <a:pos x="416" y="320"/>
                    </a:cxn>
                    <a:cxn ang="0">
                      <a:pos x="400" y="348"/>
                    </a:cxn>
                    <a:cxn ang="0">
                      <a:pos x="390" y="362"/>
                    </a:cxn>
                  </a:cxnLst>
                  <a:rect l="0" t="0" r="r" b="b"/>
                  <a:pathLst>
                    <a:path w="480" h="618">
                      <a:moveTo>
                        <a:pt x="480" y="240"/>
                      </a:moveTo>
                      <a:lnTo>
                        <a:pt x="480" y="240"/>
                      </a:lnTo>
                      <a:lnTo>
                        <a:pt x="480" y="216"/>
                      </a:lnTo>
                      <a:lnTo>
                        <a:pt x="476" y="192"/>
                      </a:lnTo>
                      <a:lnTo>
                        <a:pt x="470" y="170"/>
                      </a:lnTo>
                      <a:lnTo>
                        <a:pt x="462" y="148"/>
                      </a:lnTo>
                      <a:lnTo>
                        <a:pt x="452" y="126"/>
                      </a:lnTo>
                      <a:lnTo>
                        <a:pt x="440" y="106"/>
                      </a:lnTo>
                      <a:lnTo>
                        <a:pt x="426" y="88"/>
                      </a:lnTo>
                      <a:lnTo>
                        <a:pt x="410" y="70"/>
                      </a:lnTo>
                      <a:lnTo>
                        <a:pt x="394" y="56"/>
                      </a:lnTo>
                      <a:lnTo>
                        <a:pt x="374" y="42"/>
                      </a:lnTo>
                      <a:lnTo>
                        <a:pt x="356" y="30"/>
                      </a:lnTo>
                      <a:lnTo>
                        <a:pt x="334" y="20"/>
                      </a:lnTo>
                      <a:lnTo>
                        <a:pt x="312" y="12"/>
                      </a:lnTo>
                      <a:lnTo>
                        <a:pt x="290" y="6"/>
                      </a:lnTo>
                      <a:lnTo>
                        <a:pt x="266" y="2"/>
                      </a:lnTo>
                      <a:lnTo>
                        <a:pt x="240" y="0"/>
                      </a:lnTo>
                      <a:lnTo>
                        <a:pt x="240" y="0"/>
                      </a:lnTo>
                      <a:lnTo>
                        <a:pt x="216" y="2"/>
                      </a:lnTo>
                      <a:lnTo>
                        <a:pt x="192" y="6"/>
                      </a:lnTo>
                      <a:lnTo>
                        <a:pt x="170" y="12"/>
                      </a:lnTo>
                      <a:lnTo>
                        <a:pt x="148" y="20"/>
                      </a:lnTo>
                      <a:lnTo>
                        <a:pt x="126" y="30"/>
                      </a:lnTo>
                      <a:lnTo>
                        <a:pt x="106" y="42"/>
                      </a:lnTo>
                      <a:lnTo>
                        <a:pt x="88" y="56"/>
                      </a:lnTo>
                      <a:lnTo>
                        <a:pt x="72" y="70"/>
                      </a:lnTo>
                      <a:lnTo>
                        <a:pt x="56" y="88"/>
                      </a:lnTo>
                      <a:lnTo>
                        <a:pt x="42" y="106"/>
                      </a:lnTo>
                      <a:lnTo>
                        <a:pt x="30" y="126"/>
                      </a:lnTo>
                      <a:lnTo>
                        <a:pt x="20" y="148"/>
                      </a:lnTo>
                      <a:lnTo>
                        <a:pt x="12" y="170"/>
                      </a:lnTo>
                      <a:lnTo>
                        <a:pt x="6" y="192"/>
                      </a:lnTo>
                      <a:lnTo>
                        <a:pt x="2" y="216"/>
                      </a:lnTo>
                      <a:lnTo>
                        <a:pt x="0" y="240"/>
                      </a:lnTo>
                      <a:lnTo>
                        <a:pt x="0" y="240"/>
                      </a:lnTo>
                      <a:lnTo>
                        <a:pt x="2" y="262"/>
                      </a:lnTo>
                      <a:lnTo>
                        <a:pt x="4" y="282"/>
                      </a:lnTo>
                      <a:lnTo>
                        <a:pt x="8" y="302"/>
                      </a:lnTo>
                      <a:lnTo>
                        <a:pt x="14" y="322"/>
                      </a:lnTo>
                      <a:lnTo>
                        <a:pt x="22" y="340"/>
                      </a:lnTo>
                      <a:lnTo>
                        <a:pt x="32" y="358"/>
                      </a:lnTo>
                      <a:lnTo>
                        <a:pt x="42" y="374"/>
                      </a:lnTo>
                      <a:lnTo>
                        <a:pt x="54" y="390"/>
                      </a:lnTo>
                      <a:lnTo>
                        <a:pt x="54" y="390"/>
                      </a:lnTo>
                      <a:lnTo>
                        <a:pt x="54" y="390"/>
                      </a:lnTo>
                      <a:lnTo>
                        <a:pt x="54" y="390"/>
                      </a:lnTo>
                      <a:lnTo>
                        <a:pt x="232" y="612"/>
                      </a:lnTo>
                      <a:lnTo>
                        <a:pt x="232" y="612"/>
                      </a:lnTo>
                      <a:lnTo>
                        <a:pt x="236" y="616"/>
                      </a:lnTo>
                      <a:lnTo>
                        <a:pt x="240" y="618"/>
                      </a:lnTo>
                      <a:lnTo>
                        <a:pt x="240" y="618"/>
                      </a:lnTo>
                      <a:lnTo>
                        <a:pt x="246" y="616"/>
                      </a:lnTo>
                      <a:lnTo>
                        <a:pt x="250" y="612"/>
                      </a:lnTo>
                      <a:lnTo>
                        <a:pt x="250" y="612"/>
                      </a:lnTo>
                      <a:lnTo>
                        <a:pt x="428" y="390"/>
                      </a:lnTo>
                      <a:lnTo>
                        <a:pt x="428" y="390"/>
                      </a:lnTo>
                      <a:lnTo>
                        <a:pt x="428" y="390"/>
                      </a:lnTo>
                      <a:lnTo>
                        <a:pt x="428" y="390"/>
                      </a:lnTo>
                      <a:lnTo>
                        <a:pt x="440" y="374"/>
                      </a:lnTo>
                      <a:lnTo>
                        <a:pt x="450" y="358"/>
                      </a:lnTo>
                      <a:lnTo>
                        <a:pt x="460" y="340"/>
                      </a:lnTo>
                      <a:lnTo>
                        <a:pt x="466" y="322"/>
                      </a:lnTo>
                      <a:lnTo>
                        <a:pt x="472" y="302"/>
                      </a:lnTo>
                      <a:lnTo>
                        <a:pt x="478" y="282"/>
                      </a:lnTo>
                      <a:lnTo>
                        <a:pt x="480" y="262"/>
                      </a:lnTo>
                      <a:lnTo>
                        <a:pt x="480" y="240"/>
                      </a:lnTo>
                      <a:lnTo>
                        <a:pt x="480" y="240"/>
                      </a:lnTo>
                      <a:close/>
                      <a:moveTo>
                        <a:pt x="390" y="362"/>
                      </a:moveTo>
                      <a:lnTo>
                        <a:pt x="240" y="548"/>
                      </a:lnTo>
                      <a:lnTo>
                        <a:pt x="94" y="364"/>
                      </a:lnTo>
                      <a:lnTo>
                        <a:pt x="92" y="362"/>
                      </a:lnTo>
                      <a:lnTo>
                        <a:pt x="90" y="360"/>
                      </a:lnTo>
                      <a:lnTo>
                        <a:pt x="90" y="360"/>
                      </a:lnTo>
                      <a:lnTo>
                        <a:pt x="82" y="348"/>
                      </a:lnTo>
                      <a:lnTo>
                        <a:pt x="72" y="334"/>
                      </a:lnTo>
                      <a:lnTo>
                        <a:pt x="66" y="320"/>
                      </a:lnTo>
                      <a:lnTo>
                        <a:pt x="60" y="304"/>
                      </a:lnTo>
                      <a:lnTo>
                        <a:pt x="54" y="288"/>
                      </a:lnTo>
                      <a:lnTo>
                        <a:pt x="52" y="274"/>
                      </a:lnTo>
                      <a:lnTo>
                        <a:pt x="50" y="258"/>
                      </a:lnTo>
                      <a:lnTo>
                        <a:pt x="48" y="240"/>
                      </a:lnTo>
                      <a:lnTo>
                        <a:pt x="48" y="240"/>
                      </a:lnTo>
                      <a:lnTo>
                        <a:pt x="50" y="222"/>
                      </a:lnTo>
                      <a:lnTo>
                        <a:pt x="52" y="202"/>
                      </a:lnTo>
                      <a:lnTo>
                        <a:pt x="58" y="184"/>
                      </a:lnTo>
                      <a:lnTo>
                        <a:pt x="64" y="166"/>
                      </a:lnTo>
                      <a:lnTo>
                        <a:pt x="72" y="150"/>
                      </a:lnTo>
                      <a:lnTo>
                        <a:pt x="82" y="134"/>
                      </a:lnTo>
                      <a:lnTo>
                        <a:pt x="92" y="118"/>
                      </a:lnTo>
                      <a:lnTo>
                        <a:pt x="106" y="106"/>
                      </a:lnTo>
                      <a:lnTo>
                        <a:pt x="118" y="92"/>
                      </a:lnTo>
                      <a:lnTo>
                        <a:pt x="134" y="82"/>
                      </a:lnTo>
                      <a:lnTo>
                        <a:pt x="150" y="72"/>
                      </a:lnTo>
                      <a:lnTo>
                        <a:pt x="166" y="64"/>
                      </a:lnTo>
                      <a:lnTo>
                        <a:pt x="184" y="58"/>
                      </a:lnTo>
                      <a:lnTo>
                        <a:pt x="202" y="52"/>
                      </a:lnTo>
                      <a:lnTo>
                        <a:pt x="222" y="50"/>
                      </a:lnTo>
                      <a:lnTo>
                        <a:pt x="240" y="48"/>
                      </a:lnTo>
                      <a:lnTo>
                        <a:pt x="240" y="48"/>
                      </a:lnTo>
                      <a:lnTo>
                        <a:pt x="260" y="50"/>
                      </a:lnTo>
                      <a:lnTo>
                        <a:pt x="280" y="52"/>
                      </a:lnTo>
                      <a:lnTo>
                        <a:pt x="298" y="58"/>
                      </a:lnTo>
                      <a:lnTo>
                        <a:pt x="316" y="64"/>
                      </a:lnTo>
                      <a:lnTo>
                        <a:pt x="332" y="72"/>
                      </a:lnTo>
                      <a:lnTo>
                        <a:pt x="348" y="82"/>
                      </a:lnTo>
                      <a:lnTo>
                        <a:pt x="362" y="92"/>
                      </a:lnTo>
                      <a:lnTo>
                        <a:pt x="376" y="106"/>
                      </a:lnTo>
                      <a:lnTo>
                        <a:pt x="388" y="118"/>
                      </a:lnTo>
                      <a:lnTo>
                        <a:pt x="400" y="134"/>
                      </a:lnTo>
                      <a:lnTo>
                        <a:pt x="410" y="150"/>
                      </a:lnTo>
                      <a:lnTo>
                        <a:pt x="418" y="166"/>
                      </a:lnTo>
                      <a:lnTo>
                        <a:pt x="424" y="184"/>
                      </a:lnTo>
                      <a:lnTo>
                        <a:pt x="428" y="202"/>
                      </a:lnTo>
                      <a:lnTo>
                        <a:pt x="432" y="222"/>
                      </a:lnTo>
                      <a:lnTo>
                        <a:pt x="432" y="240"/>
                      </a:lnTo>
                      <a:lnTo>
                        <a:pt x="432" y="240"/>
                      </a:lnTo>
                      <a:lnTo>
                        <a:pt x="432" y="258"/>
                      </a:lnTo>
                      <a:lnTo>
                        <a:pt x="430" y="274"/>
                      </a:lnTo>
                      <a:lnTo>
                        <a:pt x="426" y="288"/>
                      </a:lnTo>
                      <a:lnTo>
                        <a:pt x="422" y="304"/>
                      </a:lnTo>
                      <a:lnTo>
                        <a:pt x="416" y="320"/>
                      </a:lnTo>
                      <a:lnTo>
                        <a:pt x="408" y="334"/>
                      </a:lnTo>
                      <a:lnTo>
                        <a:pt x="400" y="348"/>
                      </a:lnTo>
                      <a:lnTo>
                        <a:pt x="390" y="360"/>
                      </a:lnTo>
                      <a:lnTo>
                        <a:pt x="390" y="362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8000" dirty="0"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  <p:sp>
              <p:nvSpPr>
                <p:cNvPr id="30" name="Freeform 115"/>
                <p:cNvSpPr>
                  <a:spLocks/>
                </p:cNvSpPr>
                <p:nvPr/>
              </p:nvSpPr>
              <p:spPr bwMode="auto">
                <a:xfrm>
                  <a:off x="2421092" y="1878167"/>
                  <a:ext cx="529915" cy="529915"/>
                </a:xfrm>
                <a:custGeom>
                  <a:avLst/>
                  <a:gdLst/>
                  <a:ahLst/>
                  <a:cxnLst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102" y="2"/>
                    </a:cxn>
                    <a:cxn ang="0">
                      <a:pos x="118" y="8"/>
                    </a:cxn>
                    <a:cxn ang="0">
                      <a:pos x="132" y="16"/>
                    </a:cxn>
                    <a:cxn ang="0">
                      <a:pos x="144" y="26"/>
                    </a:cxn>
                    <a:cxn ang="0">
                      <a:pos x="154" y="38"/>
                    </a:cxn>
                    <a:cxn ang="0">
                      <a:pos x="162" y="52"/>
                    </a:cxn>
                    <a:cxn ang="0">
                      <a:pos x="168" y="68"/>
                    </a:cxn>
                    <a:cxn ang="0">
                      <a:pos x="168" y="84"/>
                    </a:cxn>
                    <a:cxn ang="0">
                      <a:pos x="168" y="84"/>
                    </a:cxn>
                    <a:cxn ang="0">
                      <a:pos x="168" y="102"/>
                    </a:cxn>
                    <a:cxn ang="0">
                      <a:pos x="162" y="118"/>
                    </a:cxn>
                    <a:cxn ang="0">
                      <a:pos x="154" y="132"/>
                    </a:cxn>
                    <a:cxn ang="0">
                      <a:pos x="144" y="144"/>
                    </a:cxn>
                    <a:cxn ang="0">
                      <a:pos x="132" y="154"/>
                    </a:cxn>
                    <a:cxn ang="0">
                      <a:pos x="118" y="162"/>
                    </a:cxn>
                    <a:cxn ang="0">
                      <a:pos x="102" y="166"/>
                    </a:cxn>
                    <a:cxn ang="0">
                      <a:pos x="84" y="168"/>
                    </a:cxn>
                    <a:cxn ang="0">
                      <a:pos x="84" y="168"/>
                    </a:cxn>
                    <a:cxn ang="0">
                      <a:pos x="68" y="166"/>
                    </a:cxn>
                    <a:cxn ang="0">
                      <a:pos x="52" y="162"/>
                    </a:cxn>
                    <a:cxn ang="0">
                      <a:pos x="38" y="154"/>
                    </a:cxn>
                    <a:cxn ang="0">
                      <a:pos x="26" y="144"/>
                    </a:cxn>
                    <a:cxn ang="0">
                      <a:pos x="16" y="132"/>
                    </a:cxn>
                    <a:cxn ang="0">
                      <a:pos x="8" y="118"/>
                    </a:cxn>
                    <a:cxn ang="0">
                      <a:pos x="2" y="102"/>
                    </a:cxn>
                    <a:cxn ang="0">
                      <a:pos x="0" y="84"/>
                    </a:cxn>
                    <a:cxn ang="0">
                      <a:pos x="0" y="84"/>
                    </a:cxn>
                    <a:cxn ang="0">
                      <a:pos x="2" y="68"/>
                    </a:cxn>
                    <a:cxn ang="0">
                      <a:pos x="8" y="52"/>
                    </a:cxn>
                    <a:cxn ang="0">
                      <a:pos x="16" y="38"/>
                    </a:cxn>
                    <a:cxn ang="0">
                      <a:pos x="26" y="26"/>
                    </a:cxn>
                    <a:cxn ang="0">
                      <a:pos x="38" y="16"/>
                    </a:cxn>
                    <a:cxn ang="0">
                      <a:pos x="52" y="8"/>
                    </a:cxn>
                    <a:cxn ang="0">
                      <a:pos x="68" y="2"/>
                    </a:cxn>
                    <a:cxn ang="0">
                      <a:pos x="84" y="0"/>
                    </a:cxn>
                    <a:cxn ang="0">
                      <a:pos x="84" y="0"/>
                    </a:cxn>
                  </a:cxnLst>
                  <a:rect l="0" t="0" r="r" b="b"/>
                  <a:pathLst>
                    <a:path w="168" h="168">
                      <a:moveTo>
                        <a:pt x="84" y="0"/>
                      </a:moveTo>
                      <a:lnTo>
                        <a:pt x="84" y="0"/>
                      </a:lnTo>
                      <a:lnTo>
                        <a:pt x="102" y="2"/>
                      </a:lnTo>
                      <a:lnTo>
                        <a:pt x="118" y="8"/>
                      </a:lnTo>
                      <a:lnTo>
                        <a:pt x="132" y="16"/>
                      </a:lnTo>
                      <a:lnTo>
                        <a:pt x="144" y="26"/>
                      </a:lnTo>
                      <a:lnTo>
                        <a:pt x="154" y="38"/>
                      </a:lnTo>
                      <a:lnTo>
                        <a:pt x="162" y="52"/>
                      </a:lnTo>
                      <a:lnTo>
                        <a:pt x="168" y="68"/>
                      </a:lnTo>
                      <a:lnTo>
                        <a:pt x="168" y="84"/>
                      </a:lnTo>
                      <a:lnTo>
                        <a:pt x="168" y="84"/>
                      </a:lnTo>
                      <a:lnTo>
                        <a:pt x="168" y="102"/>
                      </a:lnTo>
                      <a:lnTo>
                        <a:pt x="162" y="118"/>
                      </a:lnTo>
                      <a:lnTo>
                        <a:pt x="154" y="132"/>
                      </a:lnTo>
                      <a:lnTo>
                        <a:pt x="144" y="144"/>
                      </a:lnTo>
                      <a:lnTo>
                        <a:pt x="132" y="154"/>
                      </a:lnTo>
                      <a:lnTo>
                        <a:pt x="118" y="162"/>
                      </a:lnTo>
                      <a:lnTo>
                        <a:pt x="102" y="166"/>
                      </a:lnTo>
                      <a:lnTo>
                        <a:pt x="84" y="168"/>
                      </a:lnTo>
                      <a:lnTo>
                        <a:pt x="84" y="168"/>
                      </a:lnTo>
                      <a:lnTo>
                        <a:pt x="68" y="166"/>
                      </a:lnTo>
                      <a:lnTo>
                        <a:pt x="52" y="162"/>
                      </a:lnTo>
                      <a:lnTo>
                        <a:pt x="38" y="154"/>
                      </a:lnTo>
                      <a:lnTo>
                        <a:pt x="26" y="144"/>
                      </a:lnTo>
                      <a:lnTo>
                        <a:pt x="16" y="132"/>
                      </a:lnTo>
                      <a:lnTo>
                        <a:pt x="8" y="118"/>
                      </a:lnTo>
                      <a:lnTo>
                        <a:pt x="2" y="102"/>
                      </a:lnTo>
                      <a:lnTo>
                        <a:pt x="0" y="84"/>
                      </a:lnTo>
                      <a:lnTo>
                        <a:pt x="0" y="84"/>
                      </a:lnTo>
                      <a:lnTo>
                        <a:pt x="2" y="68"/>
                      </a:lnTo>
                      <a:lnTo>
                        <a:pt x="8" y="52"/>
                      </a:lnTo>
                      <a:lnTo>
                        <a:pt x="16" y="38"/>
                      </a:lnTo>
                      <a:lnTo>
                        <a:pt x="26" y="26"/>
                      </a:lnTo>
                      <a:lnTo>
                        <a:pt x="38" y="16"/>
                      </a:lnTo>
                      <a:lnTo>
                        <a:pt x="52" y="8"/>
                      </a:lnTo>
                      <a:lnTo>
                        <a:pt x="68" y="2"/>
                      </a:lnTo>
                      <a:lnTo>
                        <a:pt x="84" y="0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8000"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p:grpSp>
        </p:grpSp>
        <p:sp>
          <p:nvSpPr>
            <p:cNvPr id="26" name="文本框 36"/>
            <p:cNvSpPr txBox="1"/>
            <p:nvPr/>
          </p:nvSpPr>
          <p:spPr>
            <a:xfrm>
              <a:off x="7317657" y="1325206"/>
              <a:ext cx="385264" cy="3479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zh-TW" sz="8000" b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T</a:t>
              </a:r>
              <a:endParaRPr kumimoji="1" lang="zh-CN" altLang="en-US" sz="8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31" name="燕尾形 3"/>
          <p:cNvSpPr/>
          <p:nvPr/>
        </p:nvSpPr>
        <p:spPr>
          <a:xfrm>
            <a:off x="1756143" y="8483293"/>
            <a:ext cx="5169600" cy="117954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4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以租代買</a:t>
            </a:r>
            <a:endParaRPr kumimoji="1" lang="zh-CN" altLang="en-US" sz="47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燕尾形 3"/>
          <p:cNvSpPr/>
          <p:nvPr/>
        </p:nvSpPr>
        <p:spPr>
          <a:xfrm>
            <a:off x="6528720" y="8483293"/>
            <a:ext cx="5169681" cy="1179540"/>
          </a:xfrm>
          <a:prstGeom prst="chevron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4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共享經濟</a:t>
            </a:r>
            <a:endParaRPr kumimoji="1" lang="zh-CN" altLang="en-US" sz="47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燕尾形 3"/>
          <p:cNvSpPr/>
          <p:nvPr/>
        </p:nvSpPr>
        <p:spPr>
          <a:xfrm>
            <a:off x="11301381" y="8483293"/>
            <a:ext cx="5169600" cy="1179540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4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時尚</a:t>
            </a:r>
            <a:r>
              <a:rPr kumimoji="1" lang="zh-TW" altLang="en-US" sz="4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美髮指標</a:t>
            </a:r>
            <a:endParaRPr kumimoji="1" lang="zh-CN" altLang="en-US" sz="47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燕尾形 3"/>
          <p:cNvSpPr/>
          <p:nvPr/>
        </p:nvSpPr>
        <p:spPr>
          <a:xfrm>
            <a:off x="16073719" y="8483293"/>
            <a:ext cx="5169600" cy="1179540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360°</a:t>
            </a:r>
            <a:r>
              <a:rPr kumimoji="1" lang="zh-TW" altLang="en-US" sz="47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彈力塑模</a:t>
            </a:r>
            <a:endParaRPr kumimoji="1" lang="zh-CN" altLang="en-US" sz="47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5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總體環境分析</a:t>
            </a:r>
          </a:p>
        </p:txBody>
      </p:sp>
    </p:spTree>
    <p:extLst>
      <p:ext uri="{BB962C8B-B14F-4D97-AF65-F5344CB8AC3E}">
        <p14:creationId xmlns:p14="http://schemas.microsoft.com/office/powerpoint/2010/main" val="1361712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38</a:t>
            </a:fld>
            <a:endParaRPr lang="zh-TW" altLang="en-US" dirty="0"/>
          </a:p>
        </p:txBody>
      </p:sp>
      <p:grpSp>
        <p:nvGrpSpPr>
          <p:cNvPr id="71" name="组合 2"/>
          <p:cNvGrpSpPr/>
          <p:nvPr/>
        </p:nvGrpSpPr>
        <p:grpSpPr>
          <a:xfrm>
            <a:off x="9666000" y="3981489"/>
            <a:ext cx="3528000" cy="3026326"/>
            <a:chOff x="5490753" y="2076127"/>
            <a:chExt cx="1601892" cy="1382146"/>
          </a:xfrm>
          <a:solidFill>
            <a:srgbClr val="10CF9B"/>
          </a:solidFill>
        </p:grpSpPr>
        <p:sp>
          <p:nvSpPr>
            <p:cNvPr id="72" name="六边形 3"/>
            <p:cNvSpPr/>
            <p:nvPr/>
          </p:nvSpPr>
          <p:spPr>
            <a:xfrm>
              <a:off x="5490753" y="2076127"/>
              <a:ext cx="1601892" cy="1382146"/>
            </a:xfrm>
            <a:prstGeom prst="hexag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软雅黑"/>
                <a:cs typeface="+mn-cs"/>
              </a:endParaRPr>
            </a:p>
          </p:txBody>
        </p:sp>
        <p:sp>
          <p:nvSpPr>
            <p:cNvPr id="73" name="Rectangle 3"/>
            <p:cNvSpPr>
              <a:spLocks noChangeArrowheads="1"/>
            </p:cNvSpPr>
            <p:nvPr/>
          </p:nvSpPr>
          <p:spPr bwMode="auto">
            <a:xfrm>
              <a:off x="6127403" y="2534104"/>
              <a:ext cx="328593" cy="328593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entury Gothic"/>
                  <a:ea typeface="微软雅黑"/>
                  <a:cs typeface="+mn-cs"/>
                </a:rPr>
                <a:t>S</a:t>
              </a:r>
              <a:endParaRPr kumimoji="0" lang="zh-CN" altLang="en-US" sz="120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软雅黑"/>
                <a:cs typeface="+mn-cs"/>
              </a:endParaRPr>
            </a:p>
          </p:txBody>
        </p:sp>
      </p:grpSp>
      <p:grpSp>
        <p:nvGrpSpPr>
          <p:cNvPr id="74" name="组合 26"/>
          <p:cNvGrpSpPr/>
          <p:nvPr/>
        </p:nvGrpSpPr>
        <p:grpSpPr>
          <a:xfrm>
            <a:off x="12646301" y="5584152"/>
            <a:ext cx="3528000" cy="3026326"/>
            <a:chOff x="6844146" y="2838053"/>
            <a:chExt cx="1601892" cy="1380091"/>
          </a:xfrm>
          <a:solidFill>
            <a:srgbClr val="0BD0D9"/>
          </a:solidFill>
        </p:grpSpPr>
        <p:sp>
          <p:nvSpPr>
            <p:cNvPr id="75" name="六边形 5"/>
            <p:cNvSpPr/>
            <p:nvPr/>
          </p:nvSpPr>
          <p:spPr>
            <a:xfrm>
              <a:off x="6844146" y="2838053"/>
              <a:ext cx="1601892" cy="1380091"/>
            </a:xfrm>
            <a:prstGeom prst="hexag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软雅黑"/>
                <a:cs typeface="+mn-cs"/>
              </a:endParaRPr>
            </a:p>
          </p:txBody>
        </p:sp>
        <p:sp>
          <p:nvSpPr>
            <p:cNvPr id="76" name="Rectangle 3"/>
            <p:cNvSpPr>
              <a:spLocks noChangeArrowheads="1"/>
            </p:cNvSpPr>
            <p:nvPr/>
          </p:nvSpPr>
          <p:spPr bwMode="auto">
            <a:xfrm>
              <a:off x="7480795" y="3363802"/>
              <a:ext cx="328593" cy="328593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entury Gothic"/>
                  <a:ea typeface="微软雅黑"/>
                  <a:cs typeface="+mn-cs"/>
                </a:rPr>
                <a:t>W</a:t>
              </a:r>
              <a:endParaRPr kumimoji="0" lang="zh-CN" altLang="en-US" sz="120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软雅黑"/>
                <a:cs typeface="+mn-cs"/>
              </a:endParaRPr>
            </a:p>
          </p:txBody>
        </p:sp>
      </p:grpSp>
      <p:grpSp>
        <p:nvGrpSpPr>
          <p:cNvPr id="77" name="组合 27"/>
          <p:cNvGrpSpPr/>
          <p:nvPr/>
        </p:nvGrpSpPr>
        <p:grpSpPr>
          <a:xfrm>
            <a:off x="6655391" y="5584152"/>
            <a:ext cx="3528000" cy="3026326"/>
            <a:chOff x="5490753" y="3579441"/>
            <a:chExt cx="1601892" cy="1382146"/>
          </a:xfrm>
          <a:solidFill>
            <a:srgbClr val="009DD9"/>
          </a:solidFill>
        </p:grpSpPr>
        <p:sp>
          <p:nvSpPr>
            <p:cNvPr id="78" name="六边形 4"/>
            <p:cNvSpPr/>
            <p:nvPr/>
          </p:nvSpPr>
          <p:spPr>
            <a:xfrm>
              <a:off x="5490753" y="3579441"/>
              <a:ext cx="1601892" cy="1382146"/>
            </a:xfrm>
            <a:prstGeom prst="hexag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软雅黑"/>
                <a:cs typeface="+mn-cs"/>
              </a:endParaRPr>
            </a:p>
          </p:txBody>
        </p:sp>
        <p:sp>
          <p:nvSpPr>
            <p:cNvPr id="79" name="Rectangle 3"/>
            <p:cNvSpPr>
              <a:spLocks noChangeArrowheads="1"/>
            </p:cNvSpPr>
            <p:nvPr/>
          </p:nvSpPr>
          <p:spPr bwMode="auto">
            <a:xfrm>
              <a:off x="6127403" y="4057955"/>
              <a:ext cx="328593" cy="328593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entury Gothic"/>
                  <a:ea typeface="微软雅黑"/>
                  <a:cs typeface="+mn-cs"/>
                </a:rPr>
                <a:t>O</a:t>
              </a:r>
              <a:endParaRPr kumimoji="0" lang="zh-CN" altLang="en-US" sz="120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软雅黑"/>
                <a:cs typeface="+mn-cs"/>
              </a:endParaRPr>
            </a:p>
          </p:txBody>
        </p:sp>
      </p:grpSp>
      <p:grpSp>
        <p:nvGrpSpPr>
          <p:cNvPr id="80" name="组合 1"/>
          <p:cNvGrpSpPr>
            <a:grpSpLocks noChangeAspect="1"/>
          </p:cNvGrpSpPr>
          <p:nvPr/>
        </p:nvGrpSpPr>
        <p:grpSpPr>
          <a:xfrm>
            <a:off x="9666000" y="7202593"/>
            <a:ext cx="3528000" cy="3026326"/>
            <a:chOff x="4137360" y="2823676"/>
            <a:chExt cx="1601892" cy="1380091"/>
          </a:xfrm>
          <a:solidFill>
            <a:srgbClr val="0F6FC6"/>
          </a:solidFill>
        </p:grpSpPr>
        <p:sp>
          <p:nvSpPr>
            <p:cNvPr id="81" name="六边形 6"/>
            <p:cNvSpPr/>
            <p:nvPr/>
          </p:nvSpPr>
          <p:spPr>
            <a:xfrm>
              <a:off x="4137360" y="2823676"/>
              <a:ext cx="1601892" cy="1380091"/>
            </a:xfrm>
            <a:prstGeom prst="hexag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软雅黑"/>
                <a:cs typeface="+mn-cs"/>
              </a:endParaRPr>
            </a:p>
          </p:txBody>
        </p:sp>
        <p:sp>
          <p:nvSpPr>
            <p:cNvPr id="82" name="Rectangle 3"/>
            <p:cNvSpPr>
              <a:spLocks noChangeArrowheads="1"/>
            </p:cNvSpPr>
            <p:nvPr/>
          </p:nvSpPr>
          <p:spPr bwMode="auto">
            <a:xfrm>
              <a:off x="4792493" y="3349425"/>
              <a:ext cx="328593" cy="328593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entury Gothic"/>
                  <a:ea typeface="微软雅黑"/>
                  <a:cs typeface="+mn-cs"/>
                </a:rPr>
                <a:t>T</a:t>
              </a:r>
              <a:endParaRPr kumimoji="0" lang="zh-CN" altLang="en-US" sz="120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软雅黑"/>
                <a:cs typeface="+mn-cs"/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12716639" y="3981489"/>
            <a:ext cx="8068376" cy="1362519"/>
            <a:chOff x="13322036" y="3215975"/>
            <a:chExt cx="8068376" cy="1362519"/>
          </a:xfrm>
        </p:grpSpPr>
        <p:sp>
          <p:nvSpPr>
            <p:cNvPr id="67" name="平行四边形 7"/>
            <p:cNvSpPr/>
            <p:nvPr/>
          </p:nvSpPr>
          <p:spPr>
            <a:xfrm flipH="1">
              <a:off x="13322036" y="3215975"/>
              <a:ext cx="8068376" cy="1362519"/>
            </a:xfrm>
            <a:prstGeom prst="parallelogram">
              <a:avLst>
                <a:gd name="adj" fmla="val 49802"/>
              </a:avLst>
            </a:prstGeom>
            <a:noFill/>
            <a:ln w="19050" cap="flat" cmpd="sng" algn="ctr">
              <a:solidFill>
                <a:srgbClr val="10CF9B"/>
              </a:solidFill>
              <a:prstDash val="dash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微软雅黑"/>
                <a:cs typeface="+mn-cs"/>
              </a:endParaRPr>
            </a:p>
          </p:txBody>
        </p:sp>
        <p:sp>
          <p:nvSpPr>
            <p:cNvPr id="83" name="矩形 7"/>
            <p:cNvSpPr>
              <a:spLocks noChangeArrowheads="1"/>
            </p:cNvSpPr>
            <p:nvPr/>
          </p:nvSpPr>
          <p:spPr bwMode="auto">
            <a:xfrm>
              <a:off x="14032237" y="3389403"/>
              <a:ext cx="6647974" cy="106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6300" b="1" kern="0" noProof="0" dirty="0">
                  <a:solidFill>
                    <a:srgbClr val="0FC192"/>
                  </a:solidFill>
                  <a:latin typeface="微軟正黑體" pitchFamily="34" charset="-120"/>
                  <a:ea typeface="微軟正黑體" pitchFamily="34" charset="-120"/>
                </a:rPr>
                <a:t>不收運費及清洗費</a:t>
              </a:r>
              <a:endParaRPr kumimoji="0" lang="zh-CN" altLang="en-US" sz="6300" b="1" i="0" u="none" strike="noStrike" kern="0" cap="none" spc="0" normalizeH="0" baseline="0" noProof="0" dirty="0">
                <a:ln>
                  <a:noFill/>
                </a:ln>
                <a:solidFill>
                  <a:srgbClr val="0FC192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15685339" y="5569850"/>
            <a:ext cx="6016273" cy="1459709"/>
            <a:chOff x="15615001" y="5112653"/>
            <a:chExt cx="6016273" cy="1459709"/>
          </a:xfrm>
        </p:grpSpPr>
        <p:sp>
          <p:nvSpPr>
            <p:cNvPr id="68" name="平行四边形 30"/>
            <p:cNvSpPr>
              <a:spLocks noChangeArrowheads="1"/>
            </p:cNvSpPr>
            <p:nvPr/>
          </p:nvSpPr>
          <p:spPr bwMode="auto">
            <a:xfrm flipH="1">
              <a:off x="15615001" y="5112653"/>
              <a:ext cx="6016273" cy="1459709"/>
            </a:xfrm>
            <a:prstGeom prst="parallelogram">
              <a:avLst>
                <a:gd name="adj" fmla="val 49828"/>
              </a:avLst>
            </a:prstGeom>
            <a:noFill/>
            <a:ln w="19050">
              <a:solidFill>
                <a:srgbClr val="0BD0D9"/>
              </a:solidFill>
              <a:prstDash val="dash"/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4" name="矩形 7"/>
            <p:cNvSpPr>
              <a:spLocks noChangeArrowheads="1"/>
            </p:cNvSpPr>
            <p:nvPr/>
          </p:nvSpPr>
          <p:spPr bwMode="auto">
            <a:xfrm>
              <a:off x="16914977" y="5334676"/>
              <a:ext cx="3416320" cy="106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6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AB5BE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rPr>
                <a:t>衛生考量</a:t>
              </a:r>
              <a:endParaRPr kumimoji="0" lang="zh-CN" altLang="en-US" sz="6300" b="1" i="0" u="none" strike="noStrike" kern="0" cap="none" spc="0" normalizeH="0" baseline="0" noProof="0" dirty="0">
                <a:ln>
                  <a:noFill/>
                </a:ln>
                <a:solidFill>
                  <a:srgbClr val="0AB5B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949570" y="7059344"/>
            <a:ext cx="6145823" cy="1474517"/>
            <a:chOff x="1055077" y="6602147"/>
            <a:chExt cx="6145823" cy="1474517"/>
          </a:xfrm>
        </p:grpSpPr>
        <p:sp>
          <p:nvSpPr>
            <p:cNvPr id="70" name="平行四边形 32"/>
            <p:cNvSpPr>
              <a:spLocks noChangeArrowheads="1"/>
            </p:cNvSpPr>
            <p:nvPr/>
          </p:nvSpPr>
          <p:spPr bwMode="auto">
            <a:xfrm flipH="1">
              <a:off x="1055077" y="6602147"/>
              <a:ext cx="6145823" cy="1474517"/>
            </a:xfrm>
            <a:prstGeom prst="parallelogram">
              <a:avLst>
                <a:gd name="adj" fmla="val 49828"/>
              </a:avLst>
            </a:prstGeom>
            <a:noFill/>
            <a:ln w="19050">
              <a:solidFill>
                <a:srgbClr val="009DD9"/>
              </a:solidFill>
              <a:prstDash val="dash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5" name="矩形 7"/>
            <p:cNvSpPr>
              <a:spLocks noChangeArrowheads="1"/>
            </p:cNvSpPr>
            <p:nvPr/>
          </p:nvSpPr>
          <p:spPr bwMode="auto">
            <a:xfrm>
              <a:off x="2419828" y="6831574"/>
              <a:ext cx="3416320" cy="106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6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92CC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rPr>
                <a:t>以租代買</a:t>
              </a:r>
              <a:endParaRPr kumimoji="0" lang="zh-CN" altLang="en-US" sz="6300" b="1" i="0" u="none" strike="noStrike" kern="0" cap="none" spc="0" normalizeH="0" baseline="0" noProof="0" dirty="0">
                <a:ln>
                  <a:noFill/>
                </a:ln>
                <a:solidFill>
                  <a:srgbClr val="0092CC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2039816" y="8785382"/>
            <a:ext cx="8103820" cy="1439158"/>
            <a:chOff x="2110154" y="8328185"/>
            <a:chExt cx="8103820" cy="1439158"/>
          </a:xfrm>
        </p:grpSpPr>
        <p:sp>
          <p:nvSpPr>
            <p:cNvPr id="69" name="平行四边形 31"/>
            <p:cNvSpPr>
              <a:spLocks noChangeArrowheads="1"/>
            </p:cNvSpPr>
            <p:nvPr/>
          </p:nvSpPr>
          <p:spPr bwMode="auto">
            <a:xfrm flipH="1">
              <a:off x="2110154" y="8328185"/>
              <a:ext cx="8103820" cy="1439158"/>
            </a:xfrm>
            <a:prstGeom prst="parallelogram">
              <a:avLst>
                <a:gd name="adj" fmla="val 49675"/>
              </a:avLst>
            </a:prstGeom>
            <a:noFill/>
            <a:ln w="19050">
              <a:solidFill>
                <a:srgbClr val="0F6FC6"/>
              </a:solidFill>
              <a:prstDash val="dash"/>
              <a:round/>
              <a:headEnd type="oval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300" b="0" i="0" u="none" strike="noStrike" kern="0" cap="none" spc="0" normalizeH="0" baseline="0" noProof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6" name="矩形 7"/>
            <p:cNvSpPr>
              <a:spLocks noChangeArrowheads="1"/>
            </p:cNvSpPr>
            <p:nvPr/>
          </p:nvSpPr>
          <p:spPr bwMode="auto">
            <a:xfrm>
              <a:off x="2838077" y="8539933"/>
              <a:ext cx="6647974" cy="106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6300" b="1" kern="0" dirty="0">
                  <a:solidFill>
                    <a:srgbClr val="0D60AB"/>
                  </a:solidFill>
                  <a:latin typeface="微軟正黑體" pitchFamily="34" charset="-120"/>
                  <a:ea typeface="微軟正黑體" pitchFamily="34" charset="-120"/>
                </a:rPr>
                <a:t>特定信賴假髮品牌</a:t>
              </a:r>
              <a:endParaRPr kumimoji="0" lang="zh-CN" altLang="en-US" sz="6300" b="1" i="0" u="none" strike="noStrike" kern="0" cap="none" spc="0" normalizeH="0" baseline="0" noProof="0" dirty="0">
                <a:ln>
                  <a:noFill/>
                </a:ln>
                <a:solidFill>
                  <a:srgbClr val="0D60AB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95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SWOT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分析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4854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39</a:t>
            </a:fld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9393028" y="6389858"/>
            <a:ext cx="4073945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ts val="7000"/>
              </a:lnSpc>
            </a:pPr>
            <a:r>
              <a:rPr lang="zh-TW" altLang="en-US" sz="7200" b="1" dirty="0">
                <a:latin typeface="微軟正黑體" pitchFamily="34" charset="-120"/>
                <a:ea typeface="微軟正黑體" pitchFamily="34" charset="-120"/>
              </a:rPr>
              <a:t>同業競爭</a:t>
            </a:r>
            <a:endParaRPr lang="en-US" altLang="zh-TW" sz="72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0" hangingPunct="0">
              <a:lnSpc>
                <a:spcPts val="7000"/>
              </a:lnSpc>
            </a:pPr>
            <a:r>
              <a:rPr lang="zh-TW" altLang="en-US" sz="7200" b="1" dirty="0">
                <a:latin typeface="微軟正黑體" pitchFamily="34" charset="-120"/>
                <a:ea typeface="微軟正黑體" pitchFamily="34" charset="-120"/>
              </a:rPr>
              <a:t>者的威脅</a:t>
            </a: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）五力分析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8628996" y="2899710"/>
            <a:ext cx="5602004" cy="3001680"/>
            <a:chOff x="8628997" y="2899710"/>
            <a:chExt cx="5602004" cy="3001680"/>
          </a:xfrm>
          <a:effectLst/>
        </p:grpSpPr>
        <p:grpSp>
          <p:nvGrpSpPr>
            <p:cNvPr id="27" name="群組 26"/>
            <p:cNvGrpSpPr/>
            <p:nvPr/>
          </p:nvGrpSpPr>
          <p:grpSpPr>
            <a:xfrm>
              <a:off x="8628997" y="2899710"/>
              <a:ext cx="5602004" cy="3001680"/>
              <a:chOff x="2042460" y="7686675"/>
              <a:chExt cx="5602004" cy="3001680"/>
            </a:xfrm>
            <a:solidFill>
              <a:schemeClr val="accent4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矩形圖說文字 24"/>
              <p:cNvSpPr/>
              <p:nvPr/>
            </p:nvSpPr>
            <p:spPr>
              <a:xfrm>
                <a:off x="2042460" y="7686675"/>
                <a:ext cx="5602004" cy="2286000"/>
              </a:xfrm>
              <a:prstGeom prst="wedgeRectCallout">
                <a:avLst>
                  <a:gd name="adj1" fmla="val -21723"/>
                  <a:gd name="adj2" fmla="val 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" name="等腰三角形 25"/>
              <p:cNvSpPr/>
              <p:nvPr/>
            </p:nvSpPr>
            <p:spPr>
              <a:xfrm rot="10800000">
                <a:off x="4514850" y="9972675"/>
                <a:ext cx="657225" cy="715680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8913927" y="3581045"/>
              <a:ext cx="503214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5400" b="1" kern="0" dirty="0">
                  <a:solidFill>
                    <a:sysClr val="window" lastClr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entury Gothic"/>
                  <a:ea typeface="微软雅黑" charset="0"/>
                </a:rPr>
                <a:t>新進公司的威脅</a:t>
              </a:r>
              <a:endPara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软雅黑" charset="0"/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8628996" y="8252760"/>
            <a:ext cx="5602005" cy="2971800"/>
            <a:chOff x="8628997" y="2213910"/>
            <a:chExt cx="5602005" cy="2971800"/>
          </a:xfrm>
          <a:effectLst/>
        </p:grpSpPr>
        <p:grpSp>
          <p:nvGrpSpPr>
            <p:cNvPr id="30" name="群組 29"/>
            <p:cNvGrpSpPr/>
            <p:nvPr/>
          </p:nvGrpSpPr>
          <p:grpSpPr>
            <a:xfrm>
              <a:off x="8628997" y="2213910"/>
              <a:ext cx="5602005" cy="2971800"/>
              <a:chOff x="2042460" y="7000875"/>
              <a:chExt cx="5602005" cy="2971800"/>
            </a:xfrm>
            <a:solidFill>
              <a:schemeClr val="accent4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矩形圖說文字 31"/>
              <p:cNvSpPr/>
              <p:nvPr/>
            </p:nvSpPr>
            <p:spPr>
              <a:xfrm>
                <a:off x="2042460" y="7686675"/>
                <a:ext cx="5602005" cy="2286000"/>
              </a:xfrm>
              <a:prstGeom prst="wedgeRectCallout">
                <a:avLst>
                  <a:gd name="adj1" fmla="val -21723"/>
                  <a:gd name="adj2" fmla="val 0"/>
                </a:avLst>
              </a:prstGeom>
              <a:solidFill>
                <a:srgbClr val="F8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3" name="等腰三角形 32"/>
              <p:cNvSpPr/>
              <p:nvPr/>
            </p:nvSpPr>
            <p:spPr>
              <a:xfrm rot="10800000" flipV="1">
                <a:off x="4514850" y="7000875"/>
                <a:ext cx="657225" cy="715680"/>
              </a:xfrm>
              <a:prstGeom prst="triangle">
                <a:avLst/>
              </a:prstGeom>
              <a:solidFill>
                <a:srgbClr val="F89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1" name="矩形 30"/>
            <p:cNvSpPr/>
            <p:nvPr/>
          </p:nvSpPr>
          <p:spPr>
            <a:xfrm>
              <a:off x="9260176" y="3581045"/>
              <a:ext cx="433965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5400" b="1" kern="0" dirty="0">
                  <a:solidFill>
                    <a:sysClr val="window" lastClr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entury Gothic"/>
                  <a:ea typeface="微软雅黑" charset="0"/>
                </a:rPr>
                <a:t>替代品</a:t>
              </a:r>
              <a:r>
                <a:rPr lang="zh-TW" altLang="en-US" sz="5400" b="1" kern="0" dirty="0" smtClean="0">
                  <a:solidFill>
                    <a:sysClr val="window" lastClr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entury Gothic"/>
                  <a:ea typeface="微软雅黑" charset="0"/>
                </a:rPr>
                <a:t>的</a:t>
              </a:r>
              <a:r>
                <a:rPr lang="zh-TW" altLang="en-US" sz="5400" b="1" kern="0" dirty="0">
                  <a:solidFill>
                    <a:sysClr val="window" lastClr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entury Gothic"/>
                  <a:ea typeface="微软雅黑" charset="0"/>
                </a:rPr>
                <a:t>威脅</a:t>
              </a:r>
              <a:endPara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软雅黑" charset="0"/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 flipH="1">
            <a:off x="13873161" y="6095945"/>
            <a:ext cx="6677027" cy="2286000"/>
            <a:chOff x="7911816" y="2899710"/>
            <a:chExt cx="6677027" cy="2286000"/>
          </a:xfrm>
          <a:effectLst/>
        </p:grpSpPr>
        <p:grpSp>
          <p:nvGrpSpPr>
            <p:cNvPr id="40" name="群組 39"/>
            <p:cNvGrpSpPr/>
            <p:nvPr/>
          </p:nvGrpSpPr>
          <p:grpSpPr>
            <a:xfrm>
              <a:off x="7911816" y="2899710"/>
              <a:ext cx="6677027" cy="2286000"/>
              <a:chOff x="1325279" y="7686675"/>
              <a:chExt cx="6677027" cy="2286000"/>
            </a:xfrm>
            <a:solidFill>
              <a:schemeClr val="accent4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矩形圖說文字 41"/>
              <p:cNvSpPr/>
              <p:nvPr/>
            </p:nvSpPr>
            <p:spPr>
              <a:xfrm>
                <a:off x="1325279" y="7686675"/>
                <a:ext cx="5959888" cy="2286000"/>
              </a:xfrm>
              <a:prstGeom prst="wedgeRectCallout">
                <a:avLst>
                  <a:gd name="adj1" fmla="val -21723"/>
                  <a:gd name="adj2" fmla="val 0"/>
                </a:avLst>
              </a:prstGeom>
              <a:solidFill>
                <a:srgbClr val="39302A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3" name="等腰三角形 42"/>
              <p:cNvSpPr/>
              <p:nvPr/>
            </p:nvSpPr>
            <p:spPr>
              <a:xfrm rot="5400000">
                <a:off x="7315853" y="8471835"/>
                <a:ext cx="657225" cy="715680"/>
              </a:xfrm>
              <a:prstGeom prst="triangle">
                <a:avLst/>
              </a:prstGeom>
              <a:solidFill>
                <a:srgbClr val="39302A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1" name="矩形 40"/>
            <p:cNvSpPr/>
            <p:nvPr/>
          </p:nvSpPr>
          <p:spPr>
            <a:xfrm>
              <a:off x="8029438" y="3627212"/>
              <a:ext cx="572464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5400" b="1" kern="0" dirty="0">
                  <a:solidFill>
                    <a:sysClr val="window" lastClr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entury Gothic"/>
                  <a:ea typeface="微软雅黑" charset="0"/>
                </a:rPr>
                <a:t>消費者</a:t>
              </a:r>
              <a:r>
                <a:rPr kumimoji="0" lang="zh-TW" altLang="en-US" sz="5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entury Gothic"/>
                  <a:ea typeface="微软雅黑" charset="0"/>
                </a:rPr>
                <a:t>商議價能力</a:t>
              </a:r>
              <a:endPara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软雅黑" charset="0"/>
              </a:endParaRPr>
            </a:p>
          </p:txBody>
        </p:sp>
      </p:grpSp>
      <p:grpSp>
        <p:nvGrpSpPr>
          <p:cNvPr id="44" name="群組 43"/>
          <p:cNvGrpSpPr/>
          <p:nvPr/>
        </p:nvGrpSpPr>
        <p:grpSpPr>
          <a:xfrm>
            <a:off x="2309810" y="6095945"/>
            <a:ext cx="6677027" cy="2286000"/>
            <a:chOff x="7911816" y="2899710"/>
            <a:chExt cx="6677027" cy="2286000"/>
          </a:xfrm>
          <a:effectLst/>
        </p:grpSpPr>
        <p:grpSp>
          <p:nvGrpSpPr>
            <p:cNvPr id="45" name="群組 44"/>
            <p:cNvGrpSpPr/>
            <p:nvPr/>
          </p:nvGrpSpPr>
          <p:grpSpPr>
            <a:xfrm>
              <a:off x="7911816" y="2899710"/>
              <a:ext cx="6677027" cy="2286000"/>
              <a:chOff x="1325279" y="7686675"/>
              <a:chExt cx="6677027" cy="2286000"/>
            </a:xfrm>
            <a:solidFill>
              <a:schemeClr val="accent4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7" name="矩形圖說文字 46"/>
              <p:cNvSpPr/>
              <p:nvPr/>
            </p:nvSpPr>
            <p:spPr>
              <a:xfrm>
                <a:off x="1325279" y="7686675"/>
                <a:ext cx="5959888" cy="2286000"/>
              </a:xfrm>
              <a:prstGeom prst="wedgeRectCallout">
                <a:avLst>
                  <a:gd name="adj1" fmla="val -21723"/>
                  <a:gd name="adj2" fmla="val 0"/>
                </a:avLst>
              </a:prstGeom>
              <a:solidFill>
                <a:srgbClr val="CE8D3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8" name="等腰三角形 47"/>
              <p:cNvSpPr/>
              <p:nvPr/>
            </p:nvSpPr>
            <p:spPr>
              <a:xfrm rot="5400000">
                <a:off x="7315853" y="8471835"/>
                <a:ext cx="657225" cy="715680"/>
              </a:xfrm>
              <a:prstGeom prst="triangle">
                <a:avLst/>
              </a:prstGeom>
              <a:solidFill>
                <a:srgbClr val="CE8D3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6" name="矩形 45"/>
            <p:cNvSpPr/>
            <p:nvPr/>
          </p:nvSpPr>
          <p:spPr>
            <a:xfrm>
              <a:off x="8375686" y="3627212"/>
              <a:ext cx="5032148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5400" b="1" kern="0" dirty="0">
                  <a:solidFill>
                    <a:sysClr val="window" lastClr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entury Gothic"/>
                  <a:ea typeface="微软雅黑" charset="0"/>
                </a:rPr>
                <a:t>供應</a:t>
              </a:r>
              <a:r>
                <a:rPr kumimoji="0" lang="zh-TW" altLang="en-US" sz="5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entury Gothic"/>
                  <a:ea typeface="微软雅黑" charset="0"/>
                </a:rPr>
                <a:t>商議價能力</a:t>
              </a:r>
              <a:endParaRPr kumimoji="0" lang="zh-CN" altLang="en-US" sz="5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微软雅黑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166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4175760" y="230506"/>
            <a:ext cx="14264640" cy="1234058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MH_Entry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6744" y="4552768"/>
            <a:ext cx="8737448" cy="369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200" tIns="0" rIns="0" bIns="0" anchor="ctr" anchorCtr="0">
            <a:no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2000" b="1" dirty="0" smtClean="0">
                <a:solidFill>
                  <a:srgbClr val="323B4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Chapter 1</a:t>
            </a:r>
          </a:p>
        </p:txBody>
      </p:sp>
      <p:sp>
        <p:nvSpPr>
          <p:cNvPr id="28" name="矩形 27"/>
          <p:cNvSpPr/>
          <p:nvPr/>
        </p:nvSpPr>
        <p:spPr>
          <a:xfrm>
            <a:off x="10828420" y="4552768"/>
            <a:ext cx="11309685" cy="5581831"/>
          </a:xfrm>
          <a:prstGeom prst="rect">
            <a:avLst/>
          </a:prstGeom>
          <a:noFill/>
          <a:ln w="76200">
            <a:solidFill>
              <a:srgbClr val="C76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22"/>
          </a:p>
        </p:txBody>
      </p:sp>
      <p:sp>
        <p:nvSpPr>
          <p:cNvPr id="4" name="文字方塊 3"/>
          <p:cNvSpPr txBox="1"/>
          <p:nvPr/>
        </p:nvSpPr>
        <p:spPr>
          <a:xfrm>
            <a:off x="11378462" y="4914239"/>
            <a:ext cx="7872064" cy="297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7200" b="1" dirty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zh-TW" altLang="en-US" sz="7200" b="1" dirty="0">
                <a:latin typeface="微軟正黑體" pitchFamily="34" charset="-120"/>
                <a:ea typeface="微軟正黑體" pitchFamily="34" charset="-120"/>
              </a:rPr>
              <a:t>顧客問題</a:t>
            </a:r>
            <a:endParaRPr lang="en-US" altLang="zh-TW" sz="72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30000"/>
              </a:lnSpc>
            </a:pP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7200" b="1" dirty="0" smtClean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zh-TW" altLang="en-US" sz="7200" b="1" dirty="0">
                <a:latin typeface="微軟正黑體" pitchFamily="34" charset="-120"/>
                <a:ea typeface="微軟正黑體" pitchFamily="34" charset="-120"/>
              </a:rPr>
              <a:t>顧客獲益</a:t>
            </a:r>
            <a:endParaRPr lang="en-US" altLang="zh-TW" sz="72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828420" y="2303558"/>
            <a:ext cx="113096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TW" altLang="en-US" sz="8800" b="1" dirty="0" smtClean="0">
                <a:solidFill>
                  <a:srgbClr val="C76A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創業發想</a:t>
            </a:r>
            <a:endParaRPr lang="zh-CN" altLang="en-US" sz="8800" b="1" dirty="0">
              <a:solidFill>
                <a:srgbClr val="C76A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72" y="547449"/>
            <a:ext cx="4574296" cy="17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4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4175760" y="230506"/>
            <a:ext cx="14264640" cy="1234058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MH_Entry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6744" y="4552768"/>
            <a:ext cx="8737448" cy="369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200" tIns="0" rIns="0" bIns="0" anchor="ctr" anchorCtr="0">
            <a:no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2000" b="1" dirty="0" smtClean="0">
                <a:solidFill>
                  <a:srgbClr val="323B4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Chapter 5</a:t>
            </a:r>
          </a:p>
        </p:txBody>
      </p:sp>
      <p:sp>
        <p:nvSpPr>
          <p:cNvPr id="28" name="矩形 27"/>
          <p:cNvSpPr/>
          <p:nvPr/>
        </p:nvSpPr>
        <p:spPr>
          <a:xfrm>
            <a:off x="10828420" y="4552768"/>
            <a:ext cx="11309685" cy="6608291"/>
          </a:xfrm>
          <a:prstGeom prst="rect">
            <a:avLst/>
          </a:prstGeom>
          <a:noFill/>
          <a:ln w="76200">
            <a:solidFill>
              <a:srgbClr val="C76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22"/>
          </a:p>
        </p:txBody>
      </p:sp>
      <p:sp>
        <p:nvSpPr>
          <p:cNvPr id="4" name="文字方塊 3"/>
          <p:cNvSpPr txBox="1"/>
          <p:nvPr/>
        </p:nvSpPr>
        <p:spPr>
          <a:xfrm>
            <a:off x="11378461" y="4914239"/>
            <a:ext cx="10759644" cy="585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7200" b="1" dirty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en-US" altLang="zh-TW" sz="7200" b="1" dirty="0" smtClean="0">
                <a:latin typeface="微軟正黑體" pitchFamily="34" charset="-120"/>
                <a:ea typeface="微軟正黑體" pitchFamily="34" charset="-120"/>
              </a:rPr>
              <a:t>STP</a:t>
            </a:r>
          </a:p>
          <a:p>
            <a:pPr>
              <a:lnSpc>
                <a:spcPct val="130000"/>
              </a:lnSpc>
            </a:pP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7200" b="1" dirty="0" smtClean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）商業九宮格</a:t>
            </a:r>
            <a:endParaRPr lang="en-US" altLang="zh-TW" sz="72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30000"/>
              </a:lnSpc>
            </a:pP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7200" b="1" dirty="0" smtClean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en-US" altLang="zh-TW" sz="7200" b="1" dirty="0" smtClean="0">
                <a:latin typeface="微軟正黑體" pitchFamily="34" charset="-120"/>
                <a:ea typeface="微軟正黑體" pitchFamily="34" charset="-120"/>
              </a:rPr>
              <a:t>4P</a:t>
            </a: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＆</a:t>
            </a:r>
            <a:r>
              <a:rPr lang="en-US" altLang="zh-TW" sz="7200" b="1" dirty="0" smtClean="0">
                <a:latin typeface="微軟正黑體" pitchFamily="34" charset="-120"/>
                <a:ea typeface="微軟正黑體" pitchFamily="34" charset="-120"/>
              </a:rPr>
              <a:t>4C</a:t>
            </a:r>
          </a:p>
          <a:p>
            <a:pPr>
              <a:lnSpc>
                <a:spcPct val="130000"/>
              </a:lnSpc>
            </a:pP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7200" b="1" dirty="0" smtClean="0"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）行銷策略</a:t>
            </a:r>
            <a:endParaRPr lang="en-US" altLang="zh-TW" sz="72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828420" y="2398874"/>
            <a:ext cx="11309685" cy="1884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TW" altLang="en-US" sz="8800" b="1" dirty="0">
                <a:solidFill>
                  <a:srgbClr val="C76A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行銷策略</a:t>
            </a:r>
            <a:endParaRPr lang="zh-CN" altLang="en-US" sz="8800" b="1" dirty="0">
              <a:solidFill>
                <a:srgbClr val="C76A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72" y="547449"/>
            <a:ext cx="4574296" cy="17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2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橢圓 5"/>
          <p:cNvSpPr>
            <a:spLocks noChangeAspect="1"/>
          </p:cNvSpPr>
          <p:nvPr/>
        </p:nvSpPr>
        <p:spPr>
          <a:xfrm>
            <a:off x="1618761" y="4435877"/>
            <a:ext cx="3154707" cy="2669564"/>
          </a:xfrm>
          <a:prstGeom prst="hexagon">
            <a:avLst/>
          </a:prstGeom>
          <a:solidFill>
            <a:srgbClr val="F48F7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9600"/>
          </a:p>
        </p:txBody>
      </p:sp>
      <p:sp>
        <p:nvSpPr>
          <p:cNvPr id="4" name="文字方塊 3"/>
          <p:cNvSpPr txBox="1"/>
          <p:nvPr/>
        </p:nvSpPr>
        <p:spPr>
          <a:xfrm>
            <a:off x="1618761" y="4108864"/>
            <a:ext cx="3154707" cy="3308984"/>
          </a:xfrm>
          <a:prstGeom prst="hexagon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Ｓ</a:t>
            </a:r>
            <a:endParaRPr lang="zh-TW" altLang="en-US" sz="13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699830" y="4237871"/>
            <a:ext cx="1147942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7200" b="1" dirty="0">
                <a:solidFill>
                  <a:srgbClr val="F37F5F"/>
                </a:solidFill>
              </a:rPr>
              <a:t>20</a:t>
            </a:r>
            <a:r>
              <a:rPr lang="zh-TW" altLang="en-US" sz="7200" b="1" dirty="0">
                <a:solidFill>
                  <a:srgbClr val="F37F5F"/>
                </a:solidFill>
              </a:rPr>
              <a:t>－</a:t>
            </a:r>
            <a:r>
              <a:rPr lang="en-US" altLang="zh-TW" sz="7200" b="1" dirty="0">
                <a:solidFill>
                  <a:srgbClr val="F37F5F"/>
                </a:solidFill>
              </a:rPr>
              <a:t>80</a:t>
            </a:r>
            <a:r>
              <a:rPr lang="zh-TW" altLang="en-US" sz="7200" b="1" dirty="0" smtClean="0">
                <a:solidFill>
                  <a:srgbClr val="F37F5F"/>
                </a:solidFill>
              </a:rPr>
              <a:t>歲 </a:t>
            </a:r>
            <a:r>
              <a:rPr lang="zh-TW" altLang="en-US" sz="8800" b="1" dirty="0" smtClean="0"/>
              <a:t>↑</a:t>
            </a:r>
            <a:r>
              <a:rPr lang="zh-TW" altLang="en-US" sz="8800" b="1" dirty="0" smtClean="0">
                <a:solidFill>
                  <a:srgbClr val="F37F5F"/>
                </a:solidFill>
              </a:rPr>
              <a:t> </a:t>
            </a:r>
            <a:r>
              <a:rPr lang="zh-TW" altLang="en-US" sz="7200" b="1" dirty="0">
                <a:solidFill>
                  <a:srgbClr val="F37F5F"/>
                </a:solidFill>
              </a:rPr>
              <a:t> </a:t>
            </a:r>
            <a:r>
              <a:rPr lang="zh-TW" altLang="en-US" sz="7200" b="1" dirty="0" smtClean="0">
                <a:solidFill>
                  <a:srgbClr val="F37F5F"/>
                </a:solidFill>
              </a:rPr>
              <a:t>       </a:t>
            </a:r>
            <a:r>
              <a:rPr lang="en-US" altLang="zh-TW" sz="7200" b="1" dirty="0" smtClean="0">
                <a:solidFill>
                  <a:srgbClr val="F37F5F"/>
                </a:solidFill>
              </a:rPr>
              <a:t>20</a:t>
            </a:r>
            <a:r>
              <a:rPr lang="zh-TW" altLang="en-US" sz="7200" b="1" dirty="0" smtClean="0">
                <a:solidFill>
                  <a:srgbClr val="F37F5F"/>
                </a:solidFill>
              </a:rPr>
              <a:t>歲 </a:t>
            </a:r>
            <a:r>
              <a:rPr lang="zh-TW" altLang="en-US" sz="8800" b="1" dirty="0" smtClean="0"/>
              <a:t>↑</a:t>
            </a:r>
            <a:r>
              <a:rPr lang="zh-TW" altLang="en-US" sz="8800" b="1" dirty="0" smtClean="0">
                <a:solidFill>
                  <a:srgbClr val="F37F5F"/>
                </a:solidFill>
              </a:rPr>
              <a:t> </a:t>
            </a:r>
            <a:r>
              <a:rPr lang="zh-TW" altLang="en-US" sz="7200" b="1" dirty="0" smtClean="0">
                <a:solidFill>
                  <a:srgbClr val="F37F5F"/>
                </a:solidFill>
              </a:rPr>
              <a:t> </a:t>
            </a:r>
            <a:endParaRPr lang="en-US" altLang="zh-TW" sz="7200" b="1" dirty="0">
              <a:solidFill>
                <a:srgbClr val="F37F5F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471472" y="6518998"/>
            <a:ext cx="140346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7200" b="1" dirty="0" smtClean="0">
                <a:solidFill>
                  <a:schemeClr val="accent4"/>
                </a:solidFill>
              </a:rPr>
              <a:t>禿頭</a:t>
            </a:r>
            <a:r>
              <a:rPr lang="zh-TW" altLang="en-US" sz="7200" b="1" dirty="0">
                <a:solidFill>
                  <a:schemeClr val="accent4"/>
                </a:solidFill>
              </a:rPr>
              <a:t>、掉髮、變換造型的男／女性</a:t>
            </a:r>
            <a:endParaRPr lang="en-US" altLang="zh-TW" sz="7200" b="1" dirty="0">
              <a:solidFill>
                <a:schemeClr val="accent4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373499" y="8504709"/>
            <a:ext cx="8464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200" b="1" dirty="0">
                <a:solidFill>
                  <a:schemeClr val="tx2">
                    <a:lumMod val="75000"/>
                  </a:schemeClr>
                </a:solidFill>
              </a:rPr>
              <a:t>時尚、品味、專業</a:t>
            </a:r>
          </a:p>
        </p:txBody>
      </p:sp>
      <p:sp>
        <p:nvSpPr>
          <p:cNvPr id="20" name="投影片編號版面配置區 1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41</a:t>
            </a:fld>
            <a:endParaRPr lang="zh-TW" altLang="en-US" dirty="0"/>
          </a:p>
        </p:txBody>
      </p:sp>
      <p:sp>
        <p:nvSpPr>
          <p:cNvPr id="21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STP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橢圓 5"/>
          <p:cNvSpPr>
            <a:spLocks noChangeAspect="1"/>
          </p:cNvSpPr>
          <p:nvPr/>
        </p:nvSpPr>
        <p:spPr>
          <a:xfrm>
            <a:off x="1728403" y="8470499"/>
            <a:ext cx="3154707" cy="2669564"/>
          </a:xfrm>
          <a:prstGeom prst="hexagon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9600"/>
          </a:p>
        </p:txBody>
      </p:sp>
      <p:sp>
        <p:nvSpPr>
          <p:cNvPr id="27" name="文字方塊 26"/>
          <p:cNvSpPr txBox="1"/>
          <p:nvPr/>
        </p:nvSpPr>
        <p:spPr>
          <a:xfrm>
            <a:off x="1728403" y="8176143"/>
            <a:ext cx="3154707" cy="3308984"/>
          </a:xfrm>
          <a:prstGeom prst="hexagon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P</a:t>
            </a:r>
            <a:endParaRPr lang="zh-TW" altLang="en-US" sz="13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橢圓 5"/>
          <p:cNvSpPr>
            <a:spLocks noChangeAspect="1"/>
          </p:cNvSpPr>
          <p:nvPr/>
        </p:nvSpPr>
        <p:spPr>
          <a:xfrm>
            <a:off x="4122477" y="6400983"/>
            <a:ext cx="3154707" cy="2669561"/>
          </a:xfrm>
          <a:prstGeom prst="hexagon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9600"/>
          </a:p>
        </p:txBody>
      </p:sp>
      <p:sp>
        <p:nvSpPr>
          <p:cNvPr id="30" name="文字方塊 29"/>
          <p:cNvSpPr txBox="1"/>
          <p:nvPr/>
        </p:nvSpPr>
        <p:spPr>
          <a:xfrm>
            <a:off x="4122477" y="6111212"/>
            <a:ext cx="3154707" cy="3308980"/>
          </a:xfrm>
          <a:prstGeom prst="hexagon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T</a:t>
            </a:r>
            <a:endParaRPr lang="zh-TW" altLang="en-US" sz="13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32" name="直線接點 31"/>
          <p:cNvCxnSpPr/>
          <p:nvPr/>
        </p:nvCxnSpPr>
        <p:spPr>
          <a:xfrm>
            <a:off x="5219699" y="5770659"/>
            <a:ext cx="16056000" cy="0"/>
          </a:xfrm>
          <a:prstGeom prst="line">
            <a:avLst/>
          </a:prstGeom>
          <a:ln w="76200">
            <a:solidFill>
              <a:srgbClr val="F48F7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>
            <a:off x="7703699" y="7791102"/>
            <a:ext cx="13572000" cy="0"/>
          </a:xfrm>
          <a:prstGeom prst="line">
            <a:avLst/>
          </a:prstGeom>
          <a:ln w="762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/>
          <p:nvPr/>
        </p:nvCxnSpPr>
        <p:spPr>
          <a:xfrm>
            <a:off x="5363699" y="9805281"/>
            <a:ext cx="15912000" cy="0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50" b="97750" l="2759" r="37414">
                        <a14:foregroundMark x1="15862" y1="22250" x2="15862" y2="2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6" r="61959"/>
          <a:stretch/>
        </p:blipFill>
        <p:spPr>
          <a:xfrm>
            <a:off x="10860802" y="2459936"/>
            <a:ext cx="1708914" cy="3325496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50" b="98250" l="61552" r="98621">
                        <a14:foregroundMark x1="83966" y1="16250" x2="83966" y2="1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50"/>
          <a:stretch/>
        </p:blipFill>
        <p:spPr>
          <a:xfrm>
            <a:off x="16269135" y="2474709"/>
            <a:ext cx="1871039" cy="32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7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42</a:t>
            </a:fld>
            <a:endParaRPr lang="zh-TW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商業九宮格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03" y="2459422"/>
            <a:ext cx="19586905" cy="971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29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43</a:t>
            </a:fld>
            <a:endParaRPr lang="zh-TW" altLang="en-US" dirty="0"/>
          </a:p>
        </p:txBody>
      </p:sp>
      <p:sp>
        <p:nvSpPr>
          <p:cNvPr id="3" name="橢圓 5"/>
          <p:cNvSpPr>
            <a:spLocks noChangeAspect="1"/>
          </p:cNvSpPr>
          <p:nvPr/>
        </p:nvSpPr>
        <p:spPr>
          <a:xfrm>
            <a:off x="1158185" y="3211424"/>
            <a:ext cx="3154707" cy="2669564"/>
          </a:xfrm>
          <a:prstGeom prst="hexagon">
            <a:avLst/>
          </a:prstGeom>
          <a:solidFill>
            <a:srgbClr val="037D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9600"/>
          </a:p>
        </p:txBody>
      </p:sp>
      <p:sp>
        <p:nvSpPr>
          <p:cNvPr id="4" name="文字方塊 3"/>
          <p:cNvSpPr txBox="1"/>
          <p:nvPr/>
        </p:nvSpPr>
        <p:spPr>
          <a:xfrm>
            <a:off x="1158185" y="3733493"/>
            <a:ext cx="3154707" cy="1595021"/>
          </a:xfrm>
          <a:prstGeom prst="hexagon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產品</a:t>
            </a:r>
          </a:p>
        </p:txBody>
      </p:sp>
      <p:sp>
        <p:nvSpPr>
          <p:cNvPr id="5" name="矩形 4"/>
          <p:cNvSpPr/>
          <p:nvPr/>
        </p:nvSpPr>
        <p:spPr>
          <a:xfrm>
            <a:off x="11887683" y="3234243"/>
            <a:ext cx="6258726" cy="1182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8500"/>
              </a:lnSpc>
            </a:pPr>
            <a:r>
              <a:rPr lang="zh-TW" altLang="en-US" sz="7000" b="1" dirty="0" smtClean="0">
                <a:solidFill>
                  <a:srgbClr val="037D6A"/>
                </a:solidFill>
              </a:rPr>
              <a:t>、客</a:t>
            </a:r>
            <a:r>
              <a:rPr lang="zh-TW" altLang="en-US" sz="7000" b="1" dirty="0">
                <a:solidFill>
                  <a:srgbClr val="037D6A"/>
                </a:solidFill>
              </a:rPr>
              <a:t>製</a:t>
            </a:r>
            <a:r>
              <a:rPr lang="zh-TW" altLang="en-US" sz="7000" b="1" dirty="0" smtClean="0">
                <a:solidFill>
                  <a:srgbClr val="037D6A"/>
                </a:solidFill>
              </a:rPr>
              <a:t>化 假髮</a:t>
            </a:r>
            <a:endParaRPr lang="en-US" altLang="zh-TW" sz="7000" b="1" dirty="0">
              <a:solidFill>
                <a:srgbClr val="037D6A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39065" y="5218345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7000" b="1" dirty="0" smtClean="0">
                <a:solidFill>
                  <a:schemeClr val="accent4"/>
                </a:solidFill>
              </a:rPr>
              <a:t>月費</a:t>
            </a:r>
            <a:endParaRPr lang="en-US" altLang="zh-TW" sz="7000" b="1" dirty="0">
              <a:solidFill>
                <a:schemeClr val="accent4"/>
              </a:solidFill>
            </a:endParaRPr>
          </a:p>
        </p:txBody>
      </p:sp>
      <p:sp>
        <p:nvSpPr>
          <p:cNvPr id="8" name="橢圓 5"/>
          <p:cNvSpPr>
            <a:spLocks noChangeAspect="1"/>
          </p:cNvSpPr>
          <p:nvPr/>
        </p:nvSpPr>
        <p:spPr>
          <a:xfrm>
            <a:off x="1267827" y="7246046"/>
            <a:ext cx="3154707" cy="2669564"/>
          </a:xfrm>
          <a:prstGeom prst="hexagon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9600"/>
          </a:p>
        </p:txBody>
      </p:sp>
      <p:sp>
        <p:nvSpPr>
          <p:cNvPr id="10" name="橢圓 5"/>
          <p:cNvSpPr>
            <a:spLocks noChangeAspect="1"/>
          </p:cNvSpPr>
          <p:nvPr/>
        </p:nvSpPr>
        <p:spPr>
          <a:xfrm>
            <a:off x="3661901" y="5176530"/>
            <a:ext cx="3154707" cy="2669561"/>
          </a:xfrm>
          <a:prstGeom prst="hexagon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9600"/>
          </a:p>
        </p:txBody>
      </p:sp>
      <p:sp>
        <p:nvSpPr>
          <p:cNvPr id="11" name="文字方塊 10"/>
          <p:cNvSpPr txBox="1"/>
          <p:nvPr/>
        </p:nvSpPr>
        <p:spPr>
          <a:xfrm>
            <a:off x="3661901" y="4861640"/>
            <a:ext cx="3154707" cy="3308985"/>
          </a:xfrm>
          <a:prstGeom prst="hexagon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$</a:t>
            </a:r>
            <a:endParaRPr lang="zh-TW" altLang="en-US" sz="13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2" name="直線接點 11"/>
          <p:cNvCxnSpPr/>
          <p:nvPr/>
        </p:nvCxnSpPr>
        <p:spPr>
          <a:xfrm>
            <a:off x="4772141" y="4546206"/>
            <a:ext cx="16056000" cy="0"/>
          </a:xfrm>
          <a:prstGeom prst="line">
            <a:avLst/>
          </a:prstGeom>
          <a:ln w="76200">
            <a:solidFill>
              <a:srgbClr val="037D6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7256141" y="6541249"/>
            <a:ext cx="13572000" cy="0"/>
          </a:xfrm>
          <a:prstGeom prst="line">
            <a:avLst/>
          </a:prstGeom>
          <a:ln w="762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4916141" y="8580828"/>
            <a:ext cx="15912000" cy="0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4P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＆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4C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橢圓 5"/>
          <p:cNvSpPr>
            <a:spLocks noChangeAspect="1"/>
          </p:cNvSpPr>
          <p:nvPr/>
        </p:nvSpPr>
        <p:spPr>
          <a:xfrm>
            <a:off x="3836845" y="9096610"/>
            <a:ext cx="3154707" cy="2669564"/>
          </a:xfrm>
          <a:prstGeom prst="hexagon">
            <a:avLst/>
          </a:prstGeom>
          <a:solidFill>
            <a:srgbClr val="02B29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9600"/>
          </a:p>
        </p:txBody>
      </p:sp>
      <p:cxnSp>
        <p:nvCxnSpPr>
          <p:cNvPr id="18" name="直線接點 17"/>
          <p:cNvCxnSpPr/>
          <p:nvPr/>
        </p:nvCxnSpPr>
        <p:spPr>
          <a:xfrm>
            <a:off x="7370541" y="10456792"/>
            <a:ext cx="13356000" cy="0"/>
          </a:xfrm>
          <a:prstGeom prst="line">
            <a:avLst/>
          </a:prstGeom>
          <a:ln w="76200">
            <a:solidFill>
              <a:srgbClr val="02B29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7917" r="7640" b="28958"/>
          <a:stretch/>
        </p:blipFill>
        <p:spPr>
          <a:xfrm>
            <a:off x="1438949" y="4059364"/>
            <a:ext cx="2593178" cy="943278"/>
          </a:xfrm>
          <a:prstGeom prst="rect">
            <a:avLst/>
          </a:prstGeom>
        </p:spPr>
      </p:pic>
      <p:sp>
        <p:nvSpPr>
          <p:cNvPr id="21" name="Freeform 21"/>
          <p:cNvSpPr>
            <a:spLocks noEditPoints="1"/>
          </p:cNvSpPr>
          <p:nvPr/>
        </p:nvSpPr>
        <p:spPr bwMode="auto">
          <a:xfrm>
            <a:off x="1883158" y="7771801"/>
            <a:ext cx="1704759" cy="1691464"/>
          </a:xfrm>
          <a:custGeom>
            <a:avLst/>
            <a:gdLst/>
            <a:ahLst/>
            <a:cxnLst>
              <a:cxn ang="0">
                <a:pos x="274" y="0"/>
              </a:cxn>
              <a:cxn ang="0">
                <a:pos x="252" y="10"/>
              </a:cxn>
              <a:cxn ang="0">
                <a:pos x="244" y="30"/>
              </a:cxn>
              <a:cxn ang="0">
                <a:pos x="238" y="42"/>
              </a:cxn>
              <a:cxn ang="0">
                <a:pos x="208" y="46"/>
              </a:cxn>
              <a:cxn ang="0">
                <a:pos x="56" y="130"/>
              </a:cxn>
              <a:cxn ang="0">
                <a:pos x="38" y="142"/>
              </a:cxn>
              <a:cxn ang="0">
                <a:pos x="12" y="178"/>
              </a:cxn>
              <a:cxn ang="0">
                <a:pos x="0" y="242"/>
              </a:cxn>
              <a:cxn ang="0">
                <a:pos x="4" y="278"/>
              </a:cxn>
              <a:cxn ang="0">
                <a:pos x="24" y="318"/>
              </a:cxn>
              <a:cxn ang="0">
                <a:pos x="52" y="340"/>
              </a:cxn>
              <a:cxn ang="0">
                <a:pos x="102" y="356"/>
              </a:cxn>
              <a:cxn ang="0">
                <a:pos x="244" y="420"/>
              </a:cxn>
              <a:cxn ang="0">
                <a:pos x="252" y="442"/>
              </a:cxn>
              <a:cxn ang="0">
                <a:pos x="274" y="450"/>
              </a:cxn>
              <a:cxn ang="0">
                <a:pos x="480" y="450"/>
              </a:cxn>
              <a:cxn ang="0">
                <a:pos x="502" y="432"/>
              </a:cxn>
              <a:cxn ang="0">
                <a:pos x="504" y="30"/>
              </a:cxn>
              <a:cxn ang="0">
                <a:pos x="502" y="18"/>
              </a:cxn>
              <a:cxn ang="0">
                <a:pos x="480" y="0"/>
              </a:cxn>
              <a:cxn ang="0">
                <a:pos x="244" y="128"/>
              </a:cxn>
              <a:cxn ang="0">
                <a:pos x="204" y="112"/>
              </a:cxn>
              <a:cxn ang="0">
                <a:pos x="244" y="78"/>
              </a:cxn>
              <a:cxn ang="0">
                <a:pos x="406" y="22"/>
              </a:cxn>
              <a:cxn ang="0">
                <a:pos x="410" y="26"/>
              </a:cxn>
              <a:cxn ang="0">
                <a:pos x="406" y="30"/>
              </a:cxn>
              <a:cxn ang="0">
                <a:pos x="340" y="28"/>
              </a:cxn>
              <a:cxn ang="0">
                <a:pos x="340" y="24"/>
              </a:cxn>
              <a:cxn ang="0">
                <a:pos x="374" y="434"/>
              </a:cxn>
              <a:cxn ang="0">
                <a:pos x="364" y="430"/>
              </a:cxn>
              <a:cxn ang="0">
                <a:pos x="358" y="420"/>
              </a:cxn>
              <a:cxn ang="0">
                <a:pos x="368" y="406"/>
              </a:cxn>
              <a:cxn ang="0">
                <a:pos x="380" y="406"/>
              </a:cxn>
              <a:cxn ang="0">
                <a:pos x="390" y="420"/>
              </a:cxn>
              <a:cxn ang="0">
                <a:pos x="384" y="430"/>
              </a:cxn>
              <a:cxn ang="0">
                <a:pos x="374" y="434"/>
              </a:cxn>
              <a:cxn ang="0">
                <a:pos x="264" y="356"/>
              </a:cxn>
              <a:cxn ang="0">
                <a:pos x="400" y="356"/>
              </a:cxn>
              <a:cxn ang="0">
                <a:pos x="418" y="348"/>
              </a:cxn>
              <a:cxn ang="0">
                <a:pos x="424" y="328"/>
              </a:cxn>
              <a:cxn ang="0">
                <a:pos x="418" y="312"/>
              </a:cxn>
              <a:cxn ang="0">
                <a:pos x="272" y="304"/>
              </a:cxn>
              <a:cxn ang="0">
                <a:pos x="448" y="298"/>
              </a:cxn>
              <a:cxn ang="0">
                <a:pos x="470" y="284"/>
              </a:cxn>
              <a:cxn ang="0">
                <a:pos x="472" y="272"/>
              </a:cxn>
              <a:cxn ang="0">
                <a:pos x="456" y="250"/>
              </a:cxn>
              <a:cxn ang="0">
                <a:pos x="272" y="240"/>
              </a:cxn>
              <a:cxn ang="0">
                <a:pos x="484" y="238"/>
              </a:cxn>
              <a:cxn ang="0">
                <a:pos x="484" y="188"/>
              </a:cxn>
              <a:cxn ang="0">
                <a:pos x="272" y="178"/>
              </a:cxn>
              <a:cxn ang="0">
                <a:pos x="438" y="176"/>
              </a:cxn>
              <a:cxn ang="0">
                <a:pos x="452" y="154"/>
              </a:cxn>
              <a:cxn ang="0">
                <a:pos x="450" y="142"/>
              </a:cxn>
              <a:cxn ang="0">
                <a:pos x="428" y="128"/>
              </a:cxn>
              <a:cxn ang="0">
                <a:pos x="264" y="48"/>
              </a:cxn>
            </a:cxnLst>
            <a:rect l="0" t="0" r="r" b="b"/>
            <a:pathLst>
              <a:path w="504" h="450">
                <a:moveTo>
                  <a:pt x="474" y="0"/>
                </a:moveTo>
                <a:lnTo>
                  <a:pt x="274" y="0"/>
                </a:lnTo>
                <a:lnTo>
                  <a:pt x="274" y="0"/>
                </a:lnTo>
                <a:lnTo>
                  <a:pt x="268" y="0"/>
                </a:lnTo>
                <a:lnTo>
                  <a:pt x="262" y="2"/>
                </a:lnTo>
                <a:lnTo>
                  <a:pt x="252" y="10"/>
                </a:lnTo>
                <a:lnTo>
                  <a:pt x="246" y="18"/>
                </a:lnTo>
                <a:lnTo>
                  <a:pt x="244" y="24"/>
                </a:lnTo>
                <a:lnTo>
                  <a:pt x="244" y="30"/>
                </a:lnTo>
                <a:lnTo>
                  <a:pt x="244" y="48"/>
                </a:lnTo>
                <a:lnTo>
                  <a:pt x="244" y="48"/>
                </a:lnTo>
                <a:lnTo>
                  <a:pt x="238" y="42"/>
                </a:lnTo>
                <a:lnTo>
                  <a:pt x="230" y="40"/>
                </a:lnTo>
                <a:lnTo>
                  <a:pt x="220" y="42"/>
                </a:lnTo>
                <a:lnTo>
                  <a:pt x="208" y="46"/>
                </a:lnTo>
                <a:lnTo>
                  <a:pt x="208" y="46"/>
                </a:lnTo>
                <a:lnTo>
                  <a:pt x="122" y="94"/>
                </a:lnTo>
                <a:lnTo>
                  <a:pt x="56" y="130"/>
                </a:lnTo>
                <a:lnTo>
                  <a:pt x="56" y="130"/>
                </a:lnTo>
                <a:lnTo>
                  <a:pt x="48" y="136"/>
                </a:lnTo>
                <a:lnTo>
                  <a:pt x="38" y="142"/>
                </a:lnTo>
                <a:lnTo>
                  <a:pt x="28" y="152"/>
                </a:lnTo>
                <a:lnTo>
                  <a:pt x="20" y="164"/>
                </a:lnTo>
                <a:lnTo>
                  <a:pt x="12" y="178"/>
                </a:lnTo>
                <a:lnTo>
                  <a:pt x="6" y="196"/>
                </a:lnTo>
                <a:lnTo>
                  <a:pt x="2" y="216"/>
                </a:lnTo>
                <a:lnTo>
                  <a:pt x="0" y="242"/>
                </a:lnTo>
                <a:lnTo>
                  <a:pt x="0" y="242"/>
                </a:lnTo>
                <a:lnTo>
                  <a:pt x="2" y="262"/>
                </a:lnTo>
                <a:lnTo>
                  <a:pt x="4" y="278"/>
                </a:lnTo>
                <a:lnTo>
                  <a:pt x="10" y="294"/>
                </a:lnTo>
                <a:lnTo>
                  <a:pt x="16" y="308"/>
                </a:lnTo>
                <a:lnTo>
                  <a:pt x="24" y="318"/>
                </a:lnTo>
                <a:lnTo>
                  <a:pt x="32" y="328"/>
                </a:lnTo>
                <a:lnTo>
                  <a:pt x="42" y="334"/>
                </a:lnTo>
                <a:lnTo>
                  <a:pt x="52" y="340"/>
                </a:lnTo>
                <a:lnTo>
                  <a:pt x="70" y="350"/>
                </a:lnTo>
                <a:lnTo>
                  <a:pt x="86" y="354"/>
                </a:lnTo>
                <a:lnTo>
                  <a:pt x="102" y="356"/>
                </a:lnTo>
                <a:lnTo>
                  <a:pt x="244" y="356"/>
                </a:lnTo>
                <a:lnTo>
                  <a:pt x="244" y="420"/>
                </a:lnTo>
                <a:lnTo>
                  <a:pt x="244" y="420"/>
                </a:lnTo>
                <a:lnTo>
                  <a:pt x="244" y="426"/>
                </a:lnTo>
                <a:lnTo>
                  <a:pt x="246" y="432"/>
                </a:lnTo>
                <a:lnTo>
                  <a:pt x="252" y="442"/>
                </a:lnTo>
                <a:lnTo>
                  <a:pt x="262" y="448"/>
                </a:lnTo>
                <a:lnTo>
                  <a:pt x="268" y="450"/>
                </a:lnTo>
                <a:lnTo>
                  <a:pt x="274" y="450"/>
                </a:lnTo>
                <a:lnTo>
                  <a:pt x="474" y="450"/>
                </a:lnTo>
                <a:lnTo>
                  <a:pt x="474" y="450"/>
                </a:lnTo>
                <a:lnTo>
                  <a:pt x="480" y="450"/>
                </a:lnTo>
                <a:lnTo>
                  <a:pt x="486" y="448"/>
                </a:lnTo>
                <a:lnTo>
                  <a:pt x="496" y="442"/>
                </a:lnTo>
                <a:lnTo>
                  <a:pt x="502" y="432"/>
                </a:lnTo>
                <a:lnTo>
                  <a:pt x="504" y="426"/>
                </a:lnTo>
                <a:lnTo>
                  <a:pt x="504" y="420"/>
                </a:lnTo>
                <a:lnTo>
                  <a:pt x="504" y="30"/>
                </a:lnTo>
                <a:lnTo>
                  <a:pt x="504" y="30"/>
                </a:lnTo>
                <a:lnTo>
                  <a:pt x="504" y="24"/>
                </a:lnTo>
                <a:lnTo>
                  <a:pt x="502" y="18"/>
                </a:lnTo>
                <a:lnTo>
                  <a:pt x="496" y="10"/>
                </a:lnTo>
                <a:lnTo>
                  <a:pt x="486" y="2"/>
                </a:lnTo>
                <a:lnTo>
                  <a:pt x="480" y="0"/>
                </a:lnTo>
                <a:lnTo>
                  <a:pt x="474" y="0"/>
                </a:lnTo>
                <a:lnTo>
                  <a:pt x="474" y="0"/>
                </a:lnTo>
                <a:close/>
                <a:moveTo>
                  <a:pt x="244" y="128"/>
                </a:moveTo>
                <a:lnTo>
                  <a:pt x="186" y="128"/>
                </a:lnTo>
                <a:lnTo>
                  <a:pt x="186" y="128"/>
                </a:lnTo>
                <a:lnTo>
                  <a:pt x="204" y="112"/>
                </a:lnTo>
                <a:lnTo>
                  <a:pt x="220" y="100"/>
                </a:lnTo>
                <a:lnTo>
                  <a:pt x="234" y="90"/>
                </a:lnTo>
                <a:lnTo>
                  <a:pt x="244" y="78"/>
                </a:lnTo>
                <a:lnTo>
                  <a:pt x="244" y="128"/>
                </a:lnTo>
                <a:close/>
                <a:moveTo>
                  <a:pt x="342" y="22"/>
                </a:moveTo>
                <a:lnTo>
                  <a:pt x="406" y="22"/>
                </a:lnTo>
                <a:lnTo>
                  <a:pt x="406" y="22"/>
                </a:lnTo>
                <a:lnTo>
                  <a:pt x="408" y="24"/>
                </a:lnTo>
                <a:lnTo>
                  <a:pt x="410" y="26"/>
                </a:lnTo>
                <a:lnTo>
                  <a:pt x="410" y="26"/>
                </a:lnTo>
                <a:lnTo>
                  <a:pt x="408" y="28"/>
                </a:lnTo>
                <a:lnTo>
                  <a:pt x="406" y="30"/>
                </a:lnTo>
                <a:lnTo>
                  <a:pt x="342" y="30"/>
                </a:lnTo>
                <a:lnTo>
                  <a:pt x="342" y="30"/>
                </a:lnTo>
                <a:lnTo>
                  <a:pt x="340" y="28"/>
                </a:lnTo>
                <a:lnTo>
                  <a:pt x="338" y="26"/>
                </a:lnTo>
                <a:lnTo>
                  <a:pt x="338" y="26"/>
                </a:lnTo>
                <a:lnTo>
                  <a:pt x="340" y="24"/>
                </a:lnTo>
                <a:lnTo>
                  <a:pt x="342" y="22"/>
                </a:lnTo>
                <a:lnTo>
                  <a:pt x="342" y="22"/>
                </a:lnTo>
                <a:close/>
                <a:moveTo>
                  <a:pt x="374" y="434"/>
                </a:moveTo>
                <a:lnTo>
                  <a:pt x="374" y="434"/>
                </a:lnTo>
                <a:lnTo>
                  <a:pt x="368" y="434"/>
                </a:lnTo>
                <a:lnTo>
                  <a:pt x="364" y="430"/>
                </a:lnTo>
                <a:lnTo>
                  <a:pt x="360" y="426"/>
                </a:lnTo>
                <a:lnTo>
                  <a:pt x="358" y="420"/>
                </a:lnTo>
                <a:lnTo>
                  <a:pt x="358" y="420"/>
                </a:lnTo>
                <a:lnTo>
                  <a:pt x="360" y="414"/>
                </a:lnTo>
                <a:lnTo>
                  <a:pt x="364" y="408"/>
                </a:lnTo>
                <a:lnTo>
                  <a:pt x="368" y="406"/>
                </a:lnTo>
                <a:lnTo>
                  <a:pt x="374" y="404"/>
                </a:lnTo>
                <a:lnTo>
                  <a:pt x="374" y="404"/>
                </a:lnTo>
                <a:lnTo>
                  <a:pt x="380" y="406"/>
                </a:lnTo>
                <a:lnTo>
                  <a:pt x="384" y="408"/>
                </a:lnTo>
                <a:lnTo>
                  <a:pt x="388" y="414"/>
                </a:lnTo>
                <a:lnTo>
                  <a:pt x="390" y="420"/>
                </a:lnTo>
                <a:lnTo>
                  <a:pt x="390" y="420"/>
                </a:lnTo>
                <a:lnTo>
                  <a:pt x="388" y="426"/>
                </a:lnTo>
                <a:lnTo>
                  <a:pt x="384" y="430"/>
                </a:lnTo>
                <a:lnTo>
                  <a:pt x="380" y="434"/>
                </a:lnTo>
                <a:lnTo>
                  <a:pt x="374" y="434"/>
                </a:lnTo>
                <a:lnTo>
                  <a:pt x="374" y="434"/>
                </a:lnTo>
                <a:close/>
                <a:moveTo>
                  <a:pt x="484" y="394"/>
                </a:moveTo>
                <a:lnTo>
                  <a:pt x="264" y="394"/>
                </a:lnTo>
                <a:lnTo>
                  <a:pt x="264" y="356"/>
                </a:lnTo>
                <a:lnTo>
                  <a:pt x="272" y="356"/>
                </a:lnTo>
                <a:lnTo>
                  <a:pt x="272" y="356"/>
                </a:lnTo>
                <a:lnTo>
                  <a:pt x="400" y="356"/>
                </a:lnTo>
                <a:lnTo>
                  <a:pt x="400" y="356"/>
                </a:lnTo>
                <a:lnTo>
                  <a:pt x="410" y="354"/>
                </a:lnTo>
                <a:lnTo>
                  <a:pt x="418" y="348"/>
                </a:lnTo>
                <a:lnTo>
                  <a:pt x="422" y="340"/>
                </a:lnTo>
                <a:lnTo>
                  <a:pt x="424" y="332"/>
                </a:lnTo>
                <a:lnTo>
                  <a:pt x="424" y="328"/>
                </a:lnTo>
                <a:lnTo>
                  <a:pt x="424" y="328"/>
                </a:lnTo>
                <a:lnTo>
                  <a:pt x="422" y="320"/>
                </a:lnTo>
                <a:lnTo>
                  <a:pt x="418" y="312"/>
                </a:lnTo>
                <a:lnTo>
                  <a:pt x="410" y="306"/>
                </a:lnTo>
                <a:lnTo>
                  <a:pt x="400" y="304"/>
                </a:lnTo>
                <a:lnTo>
                  <a:pt x="272" y="304"/>
                </a:lnTo>
                <a:lnTo>
                  <a:pt x="272" y="298"/>
                </a:lnTo>
                <a:lnTo>
                  <a:pt x="448" y="298"/>
                </a:lnTo>
                <a:lnTo>
                  <a:pt x="448" y="298"/>
                </a:lnTo>
                <a:lnTo>
                  <a:pt x="456" y="296"/>
                </a:lnTo>
                <a:lnTo>
                  <a:pt x="464" y="290"/>
                </a:lnTo>
                <a:lnTo>
                  <a:pt x="470" y="284"/>
                </a:lnTo>
                <a:lnTo>
                  <a:pt x="472" y="274"/>
                </a:lnTo>
                <a:lnTo>
                  <a:pt x="472" y="272"/>
                </a:lnTo>
                <a:lnTo>
                  <a:pt x="472" y="272"/>
                </a:lnTo>
                <a:lnTo>
                  <a:pt x="470" y="262"/>
                </a:lnTo>
                <a:lnTo>
                  <a:pt x="464" y="254"/>
                </a:lnTo>
                <a:lnTo>
                  <a:pt x="456" y="250"/>
                </a:lnTo>
                <a:lnTo>
                  <a:pt x="448" y="248"/>
                </a:lnTo>
                <a:lnTo>
                  <a:pt x="272" y="248"/>
                </a:lnTo>
                <a:lnTo>
                  <a:pt x="272" y="240"/>
                </a:lnTo>
                <a:lnTo>
                  <a:pt x="478" y="240"/>
                </a:lnTo>
                <a:lnTo>
                  <a:pt x="478" y="240"/>
                </a:lnTo>
                <a:lnTo>
                  <a:pt x="484" y="238"/>
                </a:lnTo>
                <a:lnTo>
                  <a:pt x="484" y="394"/>
                </a:lnTo>
                <a:close/>
                <a:moveTo>
                  <a:pt x="484" y="188"/>
                </a:moveTo>
                <a:lnTo>
                  <a:pt x="484" y="188"/>
                </a:lnTo>
                <a:lnTo>
                  <a:pt x="478" y="188"/>
                </a:lnTo>
                <a:lnTo>
                  <a:pt x="272" y="188"/>
                </a:lnTo>
                <a:lnTo>
                  <a:pt x="272" y="178"/>
                </a:lnTo>
                <a:lnTo>
                  <a:pt x="428" y="178"/>
                </a:lnTo>
                <a:lnTo>
                  <a:pt x="428" y="178"/>
                </a:lnTo>
                <a:lnTo>
                  <a:pt x="438" y="176"/>
                </a:lnTo>
                <a:lnTo>
                  <a:pt x="446" y="172"/>
                </a:lnTo>
                <a:lnTo>
                  <a:pt x="450" y="164"/>
                </a:lnTo>
                <a:lnTo>
                  <a:pt x="452" y="154"/>
                </a:lnTo>
                <a:lnTo>
                  <a:pt x="452" y="152"/>
                </a:lnTo>
                <a:lnTo>
                  <a:pt x="452" y="152"/>
                </a:lnTo>
                <a:lnTo>
                  <a:pt x="450" y="142"/>
                </a:lnTo>
                <a:lnTo>
                  <a:pt x="446" y="134"/>
                </a:lnTo>
                <a:lnTo>
                  <a:pt x="438" y="130"/>
                </a:lnTo>
                <a:lnTo>
                  <a:pt x="428" y="128"/>
                </a:lnTo>
                <a:lnTo>
                  <a:pt x="272" y="128"/>
                </a:lnTo>
                <a:lnTo>
                  <a:pt x="264" y="128"/>
                </a:lnTo>
                <a:lnTo>
                  <a:pt x="264" y="48"/>
                </a:lnTo>
                <a:lnTo>
                  <a:pt x="484" y="48"/>
                </a:lnTo>
                <a:lnTo>
                  <a:pt x="484" y="18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u="sng"/>
          </a:p>
        </p:txBody>
      </p:sp>
      <p:grpSp>
        <p:nvGrpSpPr>
          <p:cNvPr id="22" name="Group 19"/>
          <p:cNvGrpSpPr>
            <a:grpSpLocks noChangeAspect="1"/>
          </p:cNvGrpSpPr>
          <p:nvPr/>
        </p:nvGrpSpPr>
        <p:grpSpPr bwMode="auto">
          <a:xfrm rot="5400000">
            <a:off x="4414464" y="9816215"/>
            <a:ext cx="1935962" cy="1230353"/>
            <a:chOff x="3580" y="1254"/>
            <a:chExt cx="546" cy="347"/>
          </a:xfrm>
        </p:grpSpPr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3580" y="1254"/>
              <a:ext cx="546" cy="160"/>
            </a:xfrm>
            <a:custGeom>
              <a:avLst/>
              <a:gdLst>
                <a:gd name="T0" fmla="*/ 0 w 486"/>
                <a:gd name="T1" fmla="*/ 142 h 142"/>
                <a:gd name="T2" fmla="*/ 246 w 486"/>
                <a:gd name="T3" fmla="*/ 0 h 142"/>
                <a:gd name="T4" fmla="*/ 486 w 486"/>
                <a:gd name="T5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6" h="142">
                  <a:moveTo>
                    <a:pt x="0" y="142"/>
                  </a:moveTo>
                  <a:cubicBezTo>
                    <a:pt x="0" y="142"/>
                    <a:pt x="80" y="0"/>
                    <a:pt x="246" y="0"/>
                  </a:cubicBezTo>
                  <a:cubicBezTo>
                    <a:pt x="418" y="0"/>
                    <a:pt x="486" y="142"/>
                    <a:pt x="486" y="142"/>
                  </a:cubicBezTo>
                </a:path>
              </a:pathLst>
            </a:custGeom>
            <a:noFill/>
            <a:ln w="1016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3666" y="1365"/>
              <a:ext cx="374" cy="107"/>
            </a:xfrm>
            <a:custGeom>
              <a:avLst/>
              <a:gdLst>
                <a:gd name="T0" fmla="*/ 0 w 334"/>
                <a:gd name="T1" fmla="*/ 95 h 95"/>
                <a:gd name="T2" fmla="*/ 169 w 334"/>
                <a:gd name="T3" fmla="*/ 0 h 95"/>
                <a:gd name="T4" fmla="*/ 334 w 334"/>
                <a:gd name="T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4" h="95">
                  <a:moveTo>
                    <a:pt x="0" y="95"/>
                  </a:moveTo>
                  <a:cubicBezTo>
                    <a:pt x="0" y="95"/>
                    <a:pt x="55" y="0"/>
                    <a:pt x="169" y="0"/>
                  </a:cubicBezTo>
                  <a:cubicBezTo>
                    <a:pt x="287" y="0"/>
                    <a:pt x="334" y="95"/>
                    <a:pt x="334" y="95"/>
                  </a:cubicBezTo>
                </a:path>
              </a:pathLst>
            </a:custGeom>
            <a:noFill/>
            <a:ln w="1016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3760" y="1474"/>
              <a:ext cx="187" cy="60"/>
            </a:xfrm>
            <a:custGeom>
              <a:avLst/>
              <a:gdLst>
                <a:gd name="T0" fmla="*/ 0 w 167"/>
                <a:gd name="T1" fmla="*/ 53 h 53"/>
                <a:gd name="T2" fmla="*/ 84 w 167"/>
                <a:gd name="T3" fmla="*/ 0 h 53"/>
                <a:gd name="T4" fmla="*/ 167 w 167"/>
                <a:gd name="T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7" h="53">
                  <a:moveTo>
                    <a:pt x="0" y="53"/>
                  </a:moveTo>
                  <a:cubicBezTo>
                    <a:pt x="0" y="53"/>
                    <a:pt x="33" y="0"/>
                    <a:pt x="84" y="0"/>
                  </a:cubicBezTo>
                  <a:cubicBezTo>
                    <a:pt x="137" y="0"/>
                    <a:pt x="167" y="53"/>
                    <a:pt x="167" y="53"/>
                  </a:cubicBezTo>
                </a:path>
              </a:pathLst>
            </a:custGeom>
            <a:noFill/>
            <a:ln w="1016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Oval 23"/>
            <p:cNvSpPr>
              <a:spLocks noChangeArrowheads="1"/>
            </p:cNvSpPr>
            <p:nvPr/>
          </p:nvSpPr>
          <p:spPr bwMode="auto">
            <a:xfrm>
              <a:off x="3843" y="1577"/>
              <a:ext cx="25" cy="24"/>
            </a:xfrm>
            <a:prstGeom prst="ellipse">
              <a:avLst/>
            </a:prstGeom>
            <a:noFill/>
            <a:ln w="1016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7472141" y="8937108"/>
            <a:ext cx="1381514" cy="1372981"/>
            <a:chOff x="2852969" y="7649176"/>
            <a:chExt cx="2671532" cy="2671532"/>
          </a:xfrm>
        </p:grpSpPr>
        <p:sp>
          <p:nvSpPr>
            <p:cNvPr id="29" name="矩形 28"/>
            <p:cNvSpPr/>
            <p:nvPr/>
          </p:nvSpPr>
          <p:spPr>
            <a:xfrm>
              <a:off x="2852969" y="7783705"/>
              <a:ext cx="2671532" cy="25370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0" name="圖片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969" y="7649176"/>
              <a:ext cx="2671532" cy="2671532"/>
            </a:xfrm>
            <a:prstGeom prst="rect">
              <a:avLst/>
            </a:prstGeom>
          </p:spPr>
        </p:pic>
      </p:grpSp>
      <p:pic>
        <p:nvPicPr>
          <p:cNvPr id="31" name="圖片 3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677" y="8940003"/>
            <a:ext cx="3950151" cy="1793486"/>
          </a:xfrm>
          <a:prstGeom prst="rect">
            <a:avLst/>
          </a:prstGeom>
        </p:spPr>
      </p:pic>
      <p:grpSp>
        <p:nvGrpSpPr>
          <p:cNvPr id="32" name="群組 31"/>
          <p:cNvGrpSpPr/>
          <p:nvPr/>
        </p:nvGrpSpPr>
        <p:grpSpPr>
          <a:xfrm>
            <a:off x="16335828" y="8874472"/>
            <a:ext cx="1469572" cy="1479315"/>
            <a:chOff x="14002842" y="4075745"/>
            <a:chExt cx="2574850" cy="2536226"/>
          </a:xfrm>
        </p:grpSpPr>
        <p:sp>
          <p:nvSpPr>
            <p:cNvPr id="33" name="矩形 32"/>
            <p:cNvSpPr/>
            <p:nvPr/>
          </p:nvSpPr>
          <p:spPr>
            <a:xfrm>
              <a:off x="14434457" y="4441371"/>
              <a:ext cx="1730829" cy="1796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4" name="圖片 33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93" t="350" r="31730" b="31250"/>
            <a:stretch/>
          </p:blipFill>
          <p:spPr>
            <a:xfrm>
              <a:off x="14002842" y="4075745"/>
              <a:ext cx="2574850" cy="2536226"/>
            </a:xfrm>
            <a:prstGeom prst="rect">
              <a:avLst/>
            </a:prstGeom>
          </p:spPr>
        </p:pic>
      </p:grpSp>
      <p:pic>
        <p:nvPicPr>
          <p:cNvPr id="35" name="圖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8" t="33268" r="22974" b="32517"/>
          <a:stretch/>
        </p:blipFill>
        <p:spPr>
          <a:xfrm>
            <a:off x="9212466" y="9316296"/>
            <a:ext cx="3454400" cy="882377"/>
          </a:xfrm>
          <a:prstGeom prst="rect">
            <a:avLst/>
          </a:prstGeom>
        </p:spPr>
      </p:pic>
      <p:grpSp>
        <p:nvGrpSpPr>
          <p:cNvPr id="36" name="群組 35"/>
          <p:cNvGrpSpPr/>
          <p:nvPr/>
        </p:nvGrpSpPr>
        <p:grpSpPr>
          <a:xfrm>
            <a:off x="18113333" y="8983243"/>
            <a:ext cx="1696924" cy="1288347"/>
            <a:chOff x="17344196" y="7587323"/>
            <a:chExt cx="3350822" cy="2402474"/>
          </a:xfrm>
        </p:grpSpPr>
        <p:sp>
          <p:nvSpPr>
            <p:cNvPr id="37" name="橢圓 36"/>
            <p:cNvSpPr/>
            <p:nvPr/>
          </p:nvSpPr>
          <p:spPr>
            <a:xfrm>
              <a:off x="17409510" y="7681833"/>
              <a:ext cx="2352409" cy="22060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8" name="圖片 37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44196" y="7587323"/>
              <a:ext cx="3350822" cy="2402474"/>
            </a:xfrm>
            <a:prstGeom prst="rect">
              <a:avLst/>
            </a:prstGeom>
          </p:spPr>
        </p:pic>
      </p:grpSp>
      <p:sp>
        <p:nvSpPr>
          <p:cNvPr id="44" name="Freeform 13"/>
          <p:cNvSpPr>
            <a:spLocks noEditPoints="1"/>
          </p:cNvSpPr>
          <p:nvPr/>
        </p:nvSpPr>
        <p:spPr bwMode="auto">
          <a:xfrm>
            <a:off x="9081656" y="6775991"/>
            <a:ext cx="934988" cy="1685389"/>
          </a:xfrm>
          <a:custGeom>
            <a:avLst/>
            <a:gdLst>
              <a:gd name="T0" fmla="*/ 108 w 664"/>
              <a:gd name="T1" fmla="*/ 0 h 1362"/>
              <a:gd name="T2" fmla="*/ 86 w 664"/>
              <a:gd name="T3" fmla="*/ 2 h 1362"/>
              <a:gd name="T4" fmla="*/ 46 w 664"/>
              <a:gd name="T5" fmla="*/ 18 h 1362"/>
              <a:gd name="T6" fmla="*/ 18 w 664"/>
              <a:gd name="T7" fmla="*/ 46 h 1362"/>
              <a:gd name="T8" fmla="*/ 2 w 664"/>
              <a:gd name="T9" fmla="*/ 86 h 1362"/>
              <a:gd name="T10" fmla="*/ 0 w 664"/>
              <a:gd name="T11" fmla="*/ 1254 h 1362"/>
              <a:gd name="T12" fmla="*/ 2 w 664"/>
              <a:gd name="T13" fmla="*/ 1276 h 1362"/>
              <a:gd name="T14" fmla="*/ 18 w 664"/>
              <a:gd name="T15" fmla="*/ 1314 h 1362"/>
              <a:gd name="T16" fmla="*/ 46 w 664"/>
              <a:gd name="T17" fmla="*/ 1344 h 1362"/>
              <a:gd name="T18" fmla="*/ 86 w 664"/>
              <a:gd name="T19" fmla="*/ 1360 h 1362"/>
              <a:gd name="T20" fmla="*/ 556 w 664"/>
              <a:gd name="T21" fmla="*/ 1362 h 1362"/>
              <a:gd name="T22" fmla="*/ 578 w 664"/>
              <a:gd name="T23" fmla="*/ 1360 h 1362"/>
              <a:gd name="T24" fmla="*/ 616 w 664"/>
              <a:gd name="T25" fmla="*/ 1344 h 1362"/>
              <a:gd name="T26" fmla="*/ 646 w 664"/>
              <a:gd name="T27" fmla="*/ 1314 h 1362"/>
              <a:gd name="T28" fmla="*/ 662 w 664"/>
              <a:gd name="T29" fmla="*/ 1276 h 1362"/>
              <a:gd name="T30" fmla="*/ 664 w 664"/>
              <a:gd name="T31" fmla="*/ 108 h 1362"/>
              <a:gd name="T32" fmla="*/ 662 w 664"/>
              <a:gd name="T33" fmla="*/ 86 h 1362"/>
              <a:gd name="T34" fmla="*/ 646 w 664"/>
              <a:gd name="T35" fmla="*/ 46 h 1362"/>
              <a:gd name="T36" fmla="*/ 616 w 664"/>
              <a:gd name="T37" fmla="*/ 18 h 1362"/>
              <a:gd name="T38" fmla="*/ 578 w 664"/>
              <a:gd name="T39" fmla="*/ 2 h 1362"/>
              <a:gd name="T40" fmla="*/ 556 w 664"/>
              <a:gd name="T41" fmla="*/ 0 h 1362"/>
              <a:gd name="T42" fmla="*/ 380 w 664"/>
              <a:gd name="T43" fmla="*/ 76 h 1362"/>
              <a:gd name="T44" fmla="*/ 384 w 664"/>
              <a:gd name="T45" fmla="*/ 78 h 1362"/>
              <a:gd name="T46" fmla="*/ 386 w 664"/>
              <a:gd name="T47" fmla="*/ 82 h 1362"/>
              <a:gd name="T48" fmla="*/ 380 w 664"/>
              <a:gd name="T49" fmla="*/ 88 h 1362"/>
              <a:gd name="T50" fmla="*/ 282 w 664"/>
              <a:gd name="T51" fmla="*/ 88 h 1362"/>
              <a:gd name="T52" fmla="*/ 278 w 664"/>
              <a:gd name="T53" fmla="*/ 82 h 1362"/>
              <a:gd name="T54" fmla="*/ 278 w 664"/>
              <a:gd name="T55" fmla="*/ 78 h 1362"/>
              <a:gd name="T56" fmla="*/ 282 w 664"/>
              <a:gd name="T57" fmla="*/ 76 h 1362"/>
              <a:gd name="T58" fmla="*/ 224 w 664"/>
              <a:gd name="T59" fmla="*/ 70 h 1362"/>
              <a:gd name="T60" fmla="*/ 234 w 664"/>
              <a:gd name="T61" fmla="*/ 74 h 1362"/>
              <a:gd name="T62" fmla="*/ 236 w 664"/>
              <a:gd name="T63" fmla="*/ 82 h 1362"/>
              <a:gd name="T64" fmla="*/ 236 w 664"/>
              <a:gd name="T65" fmla="*/ 88 h 1362"/>
              <a:gd name="T66" fmla="*/ 230 w 664"/>
              <a:gd name="T67" fmla="*/ 94 h 1362"/>
              <a:gd name="T68" fmla="*/ 224 w 664"/>
              <a:gd name="T69" fmla="*/ 94 h 1362"/>
              <a:gd name="T70" fmla="*/ 216 w 664"/>
              <a:gd name="T71" fmla="*/ 92 h 1362"/>
              <a:gd name="T72" fmla="*/ 212 w 664"/>
              <a:gd name="T73" fmla="*/ 82 h 1362"/>
              <a:gd name="T74" fmla="*/ 212 w 664"/>
              <a:gd name="T75" fmla="*/ 78 h 1362"/>
              <a:gd name="T76" fmla="*/ 220 w 664"/>
              <a:gd name="T77" fmla="*/ 70 h 1362"/>
              <a:gd name="T78" fmla="*/ 224 w 664"/>
              <a:gd name="T79" fmla="*/ 70 h 1362"/>
              <a:gd name="T80" fmla="*/ 332 w 664"/>
              <a:gd name="T81" fmla="*/ 1318 h 1362"/>
              <a:gd name="T82" fmla="*/ 310 w 664"/>
              <a:gd name="T83" fmla="*/ 1314 h 1362"/>
              <a:gd name="T84" fmla="*/ 294 w 664"/>
              <a:gd name="T85" fmla="*/ 1302 h 1362"/>
              <a:gd name="T86" fmla="*/ 282 w 664"/>
              <a:gd name="T87" fmla="*/ 1284 h 1362"/>
              <a:gd name="T88" fmla="*/ 278 w 664"/>
              <a:gd name="T89" fmla="*/ 1264 h 1362"/>
              <a:gd name="T90" fmla="*/ 278 w 664"/>
              <a:gd name="T91" fmla="*/ 1252 h 1362"/>
              <a:gd name="T92" fmla="*/ 286 w 664"/>
              <a:gd name="T93" fmla="*/ 1232 h 1362"/>
              <a:gd name="T94" fmla="*/ 302 w 664"/>
              <a:gd name="T95" fmla="*/ 1218 h 1362"/>
              <a:gd name="T96" fmla="*/ 320 w 664"/>
              <a:gd name="T97" fmla="*/ 1210 h 1362"/>
              <a:gd name="T98" fmla="*/ 332 w 664"/>
              <a:gd name="T99" fmla="*/ 1208 h 1362"/>
              <a:gd name="T100" fmla="*/ 352 w 664"/>
              <a:gd name="T101" fmla="*/ 1214 h 1362"/>
              <a:gd name="T102" fmla="*/ 370 w 664"/>
              <a:gd name="T103" fmla="*/ 1224 h 1362"/>
              <a:gd name="T104" fmla="*/ 382 w 664"/>
              <a:gd name="T105" fmla="*/ 1242 h 1362"/>
              <a:gd name="T106" fmla="*/ 386 w 664"/>
              <a:gd name="T107" fmla="*/ 1264 h 1362"/>
              <a:gd name="T108" fmla="*/ 386 w 664"/>
              <a:gd name="T109" fmla="*/ 1274 h 1362"/>
              <a:gd name="T110" fmla="*/ 376 w 664"/>
              <a:gd name="T111" fmla="*/ 1294 h 1362"/>
              <a:gd name="T112" fmla="*/ 362 w 664"/>
              <a:gd name="T113" fmla="*/ 1308 h 1362"/>
              <a:gd name="T114" fmla="*/ 342 w 664"/>
              <a:gd name="T115" fmla="*/ 1316 h 1362"/>
              <a:gd name="T116" fmla="*/ 332 w 664"/>
              <a:gd name="T117" fmla="*/ 1318 h 1362"/>
              <a:gd name="T118" fmla="*/ 44 w 664"/>
              <a:gd name="T119" fmla="*/ 1186 h 1362"/>
              <a:gd name="T120" fmla="*/ 620 w 664"/>
              <a:gd name="T121" fmla="*/ 166 h 1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64" h="1362">
                <a:moveTo>
                  <a:pt x="556" y="0"/>
                </a:moveTo>
                <a:lnTo>
                  <a:pt x="108" y="0"/>
                </a:lnTo>
                <a:lnTo>
                  <a:pt x="108" y="0"/>
                </a:lnTo>
                <a:lnTo>
                  <a:pt x="86" y="2"/>
                </a:lnTo>
                <a:lnTo>
                  <a:pt x="66" y="8"/>
                </a:lnTo>
                <a:lnTo>
                  <a:pt x="46" y="18"/>
                </a:lnTo>
                <a:lnTo>
                  <a:pt x="30" y="30"/>
                </a:lnTo>
                <a:lnTo>
                  <a:pt x="18" y="46"/>
                </a:lnTo>
                <a:lnTo>
                  <a:pt x="8" y="66"/>
                </a:lnTo>
                <a:lnTo>
                  <a:pt x="2" y="86"/>
                </a:lnTo>
                <a:lnTo>
                  <a:pt x="0" y="108"/>
                </a:lnTo>
                <a:lnTo>
                  <a:pt x="0" y="1254"/>
                </a:lnTo>
                <a:lnTo>
                  <a:pt x="0" y="1254"/>
                </a:lnTo>
                <a:lnTo>
                  <a:pt x="2" y="1276"/>
                </a:lnTo>
                <a:lnTo>
                  <a:pt x="8" y="1296"/>
                </a:lnTo>
                <a:lnTo>
                  <a:pt x="18" y="1314"/>
                </a:lnTo>
                <a:lnTo>
                  <a:pt x="30" y="1330"/>
                </a:lnTo>
                <a:lnTo>
                  <a:pt x="46" y="1344"/>
                </a:lnTo>
                <a:lnTo>
                  <a:pt x="66" y="1354"/>
                </a:lnTo>
                <a:lnTo>
                  <a:pt x="86" y="1360"/>
                </a:lnTo>
                <a:lnTo>
                  <a:pt x="108" y="1362"/>
                </a:lnTo>
                <a:lnTo>
                  <a:pt x="556" y="1362"/>
                </a:lnTo>
                <a:lnTo>
                  <a:pt x="556" y="1362"/>
                </a:lnTo>
                <a:lnTo>
                  <a:pt x="578" y="1360"/>
                </a:lnTo>
                <a:lnTo>
                  <a:pt x="598" y="1354"/>
                </a:lnTo>
                <a:lnTo>
                  <a:pt x="616" y="1344"/>
                </a:lnTo>
                <a:lnTo>
                  <a:pt x="632" y="1330"/>
                </a:lnTo>
                <a:lnTo>
                  <a:pt x="646" y="1314"/>
                </a:lnTo>
                <a:lnTo>
                  <a:pt x="656" y="1296"/>
                </a:lnTo>
                <a:lnTo>
                  <a:pt x="662" y="1276"/>
                </a:lnTo>
                <a:lnTo>
                  <a:pt x="664" y="1254"/>
                </a:lnTo>
                <a:lnTo>
                  <a:pt x="664" y="108"/>
                </a:lnTo>
                <a:lnTo>
                  <a:pt x="664" y="108"/>
                </a:lnTo>
                <a:lnTo>
                  <a:pt x="662" y="86"/>
                </a:lnTo>
                <a:lnTo>
                  <a:pt x="656" y="66"/>
                </a:lnTo>
                <a:lnTo>
                  <a:pt x="646" y="46"/>
                </a:lnTo>
                <a:lnTo>
                  <a:pt x="632" y="30"/>
                </a:lnTo>
                <a:lnTo>
                  <a:pt x="616" y="18"/>
                </a:lnTo>
                <a:lnTo>
                  <a:pt x="598" y="8"/>
                </a:lnTo>
                <a:lnTo>
                  <a:pt x="578" y="2"/>
                </a:lnTo>
                <a:lnTo>
                  <a:pt x="556" y="0"/>
                </a:lnTo>
                <a:lnTo>
                  <a:pt x="556" y="0"/>
                </a:lnTo>
                <a:close/>
                <a:moveTo>
                  <a:pt x="282" y="76"/>
                </a:moveTo>
                <a:lnTo>
                  <a:pt x="380" y="76"/>
                </a:lnTo>
                <a:lnTo>
                  <a:pt x="380" y="76"/>
                </a:lnTo>
                <a:lnTo>
                  <a:pt x="384" y="78"/>
                </a:lnTo>
                <a:lnTo>
                  <a:pt x="386" y="82"/>
                </a:lnTo>
                <a:lnTo>
                  <a:pt x="386" y="82"/>
                </a:lnTo>
                <a:lnTo>
                  <a:pt x="384" y="86"/>
                </a:lnTo>
                <a:lnTo>
                  <a:pt x="380" y="88"/>
                </a:lnTo>
                <a:lnTo>
                  <a:pt x="282" y="88"/>
                </a:lnTo>
                <a:lnTo>
                  <a:pt x="282" y="88"/>
                </a:lnTo>
                <a:lnTo>
                  <a:pt x="278" y="86"/>
                </a:lnTo>
                <a:lnTo>
                  <a:pt x="278" y="82"/>
                </a:lnTo>
                <a:lnTo>
                  <a:pt x="278" y="82"/>
                </a:lnTo>
                <a:lnTo>
                  <a:pt x="278" y="78"/>
                </a:lnTo>
                <a:lnTo>
                  <a:pt x="282" y="76"/>
                </a:lnTo>
                <a:lnTo>
                  <a:pt x="282" y="76"/>
                </a:lnTo>
                <a:close/>
                <a:moveTo>
                  <a:pt x="224" y="70"/>
                </a:moveTo>
                <a:lnTo>
                  <a:pt x="224" y="70"/>
                </a:lnTo>
                <a:lnTo>
                  <a:pt x="230" y="70"/>
                </a:lnTo>
                <a:lnTo>
                  <a:pt x="234" y="74"/>
                </a:lnTo>
                <a:lnTo>
                  <a:pt x="236" y="78"/>
                </a:lnTo>
                <a:lnTo>
                  <a:pt x="236" y="82"/>
                </a:lnTo>
                <a:lnTo>
                  <a:pt x="236" y="82"/>
                </a:lnTo>
                <a:lnTo>
                  <a:pt x="236" y="88"/>
                </a:lnTo>
                <a:lnTo>
                  <a:pt x="234" y="92"/>
                </a:lnTo>
                <a:lnTo>
                  <a:pt x="230" y="94"/>
                </a:lnTo>
                <a:lnTo>
                  <a:pt x="224" y="94"/>
                </a:lnTo>
                <a:lnTo>
                  <a:pt x="224" y="94"/>
                </a:lnTo>
                <a:lnTo>
                  <a:pt x="220" y="94"/>
                </a:lnTo>
                <a:lnTo>
                  <a:pt x="216" y="92"/>
                </a:lnTo>
                <a:lnTo>
                  <a:pt x="212" y="88"/>
                </a:lnTo>
                <a:lnTo>
                  <a:pt x="212" y="82"/>
                </a:lnTo>
                <a:lnTo>
                  <a:pt x="212" y="82"/>
                </a:lnTo>
                <a:lnTo>
                  <a:pt x="212" y="78"/>
                </a:lnTo>
                <a:lnTo>
                  <a:pt x="216" y="74"/>
                </a:lnTo>
                <a:lnTo>
                  <a:pt x="220" y="70"/>
                </a:lnTo>
                <a:lnTo>
                  <a:pt x="224" y="70"/>
                </a:lnTo>
                <a:lnTo>
                  <a:pt x="224" y="70"/>
                </a:lnTo>
                <a:close/>
                <a:moveTo>
                  <a:pt x="332" y="1318"/>
                </a:moveTo>
                <a:lnTo>
                  <a:pt x="332" y="1318"/>
                </a:lnTo>
                <a:lnTo>
                  <a:pt x="320" y="1316"/>
                </a:lnTo>
                <a:lnTo>
                  <a:pt x="310" y="1314"/>
                </a:lnTo>
                <a:lnTo>
                  <a:pt x="302" y="1308"/>
                </a:lnTo>
                <a:lnTo>
                  <a:pt x="294" y="1302"/>
                </a:lnTo>
                <a:lnTo>
                  <a:pt x="286" y="1294"/>
                </a:lnTo>
                <a:lnTo>
                  <a:pt x="282" y="1284"/>
                </a:lnTo>
                <a:lnTo>
                  <a:pt x="278" y="1274"/>
                </a:lnTo>
                <a:lnTo>
                  <a:pt x="278" y="1264"/>
                </a:lnTo>
                <a:lnTo>
                  <a:pt x="278" y="1264"/>
                </a:lnTo>
                <a:lnTo>
                  <a:pt x="278" y="1252"/>
                </a:lnTo>
                <a:lnTo>
                  <a:pt x="282" y="1242"/>
                </a:lnTo>
                <a:lnTo>
                  <a:pt x="286" y="1232"/>
                </a:lnTo>
                <a:lnTo>
                  <a:pt x="294" y="1224"/>
                </a:lnTo>
                <a:lnTo>
                  <a:pt x="302" y="1218"/>
                </a:lnTo>
                <a:lnTo>
                  <a:pt x="310" y="1214"/>
                </a:lnTo>
                <a:lnTo>
                  <a:pt x="320" y="1210"/>
                </a:lnTo>
                <a:lnTo>
                  <a:pt x="332" y="1208"/>
                </a:lnTo>
                <a:lnTo>
                  <a:pt x="332" y="1208"/>
                </a:lnTo>
                <a:lnTo>
                  <a:pt x="342" y="1210"/>
                </a:lnTo>
                <a:lnTo>
                  <a:pt x="352" y="1214"/>
                </a:lnTo>
                <a:lnTo>
                  <a:pt x="362" y="1218"/>
                </a:lnTo>
                <a:lnTo>
                  <a:pt x="370" y="1224"/>
                </a:lnTo>
                <a:lnTo>
                  <a:pt x="376" y="1232"/>
                </a:lnTo>
                <a:lnTo>
                  <a:pt x="382" y="1242"/>
                </a:lnTo>
                <a:lnTo>
                  <a:pt x="386" y="1252"/>
                </a:lnTo>
                <a:lnTo>
                  <a:pt x="386" y="1264"/>
                </a:lnTo>
                <a:lnTo>
                  <a:pt x="386" y="1264"/>
                </a:lnTo>
                <a:lnTo>
                  <a:pt x="386" y="1274"/>
                </a:lnTo>
                <a:lnTo>
                  <a:pt x="382" y="1284"/>
                </a:lnTo>
                <a:lnTo>
                  <a:pt x="376" y="1294"/>
                </a:lnTo>
                <a:lnTo>
                  <a:pt x="370" y="1302"/>
                </a:lnTo>
                <a:lnTo>
                  <a:pt x="362" y="1308"/>
                </a:lnTo>
                <a:lnTo>
                  <a:pt x="352" y="1314"/>
                </a:lnTo>
                <a:lnTo>
                  <a:pt x="342" y="1316"/>
                </a:lnTo>
                <a:lnTo>
                  <a:pt x="332" y="1318"/>
                </a:lnTo>
                <a:lnTo>
                  <a:pt x="332" y="1318"/>
                </a:lnTo>
                <a:close/>
                <a:moveTo>
                  <a:pt x="620" y="1186"/>
                </a:moveTo>
                <a:lnTo>
                  <a:pt x="44" y="1186"/>
                </a:lnTo>
                <a:lnTo>
                  <a:pt x="44" y="166"/>
                </a:lnTo>
                <a:lnTo>
                  <a:pt x="620" y="166"/>
                </a:lnTo>
                <a:lnTo>
                  <a:pt x="620" y="1186"/>
                </a:lnTo>
                <a:close/>
              </a:path>
            </a:pathLst>
          </a:custGeom>
          <a:solidFill>
            <a:srgbClr val="000000">
              <a:lumMod val="65000"/>
              <a:lumOff val="35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圖片 8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666" y="6775991"/>
            <a:ext cx="2675923" cy="1718930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50" b="97750" l="2759" r="37414">
                        <a14:foregroundMark x1="15862" y1="22250" x2="15862" y2="2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6" r="61959"/>
          <a:stretch/>
        </p:blipFill>
        <p:spPr>
          <a:xfrm>
            <a:off x="8264716" y="1235053"/>
            <a:ext cx="1708914" cy="3325496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50" b="98250" l="61552" r="98621">
                        <a14:foregroundMark x1="83966" y1="16250" x2="83966" y2="1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50"/>
          <a:stretch/>
        </p:blipFill>
        <p:spPr>
          <a:xfrm>
            <a:off x="10016644" y="1264599"/>
            <a:ext cx="1871039" cy="32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5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44</a:t>
            </a:fld>
            <a:endParaRPr lang="zh-TW" altLang="en-US" dirty="0"/>
          </a:p>
        </p:txBody>
      </p:sp>
      <p:sp>
        <p:nvSpPr>
          <p:cNvPr id="3" name="橢圓 5"/>
          <p:cNvSpPr>
            <a:spLocks noChangeAspect="1"/>
          </p:cNvSpPr>
          <p:nvPr/>
        </p:nvSpPr>
        <p:spPr>
          <a:xfrm>
            <a:off x="1158185" y="3211424"/>
            <a:ext cx="3154707" cy="2669564"/>
          </a:xfrm>
          <a:prstGeom prst="hexagon">
            <a:avLst/>
          </a:prstGeom>
          <a:solidFill>
            <a:srgbClr val="037D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9600"/>
          </a:p>
        </p:txBody>
      </p:sp>
      <p:sp>
        <p:nvSpPr>
          <p:cNvPr id="5" name="矩形 4"/>
          <p:cNvSpPr/>
          <p:nvPr/>
        </p:nvSpPr>
        <p:spPr>
          <a:xfrm>
            <a:off x="5239254" y="3276943"/>
            <a:ext cx="2877711" cy="1123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8500"/>
              </a:lnSpc>
            </a:pPr>
            <a:r>
              <a:rPr lang="zh-TW" altLang="en-US" sz="7000" b="1" dirty="0" smtClean="0">
                <a:solidFill>
                  <a:srgbClr val="037D6A"/>
                </a:solidFill>
              </a:rPr>
              <a:t>多樣性</a:t>
            </a:r>
            <a:endParaRPr lang="en-US" altLang="zh-TW" sz="7000" b="1" dirty="0">
              <a:solidFill>
                <a:srgbClr val="037D6A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39065" y="5199295"/>
            <a:ext cx="84946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7000" b="1" dirty="0">
                <a:solidFill>
                  <a:schemeClr val="accent4"/>
                </a:solidFill>
              </a:rPr>
              <a:t>註冊會員、層級月費</a:t>
            </a:r>
            <a:endParaRPr lang="en-US" altLang="zh-TW" sz="7000" b="1" dirty="0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45159" y="7267556"/>
            <a:ext cx="1567191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000" b="1" dirty="0" smtClean="0">
                <a:solidFill>
                  <a:schemeClr val="tx2">
                    <a:lumMod val="75000"/>
                  </a:schemeClr>
                </a:solidFill>
              </a:rPr>
              <a:t>線上</a:t>
            </a:r>
            <a:r>
              <a:rPr lang="zh-TW" altLang="en-US" sz="7000" b="1" dirty="0">
                <a:solidFill>
                  <a:schemeClr val="tx2">
                    <a:lumMod val="75000"/>
                  </a:schemeClr>
                </a:solidFill>
              </a:rPr>
              <a:t>下訂</a:t>
            </a:r>
            <a:r>
              <a:rPr lang="zh-TW" altLang="en-US" sz="7000" b="1" dirty="0" smtClean="0">
                <a:solidFill>
                  <a:schemeClr val="tx2">
                    <a:lumMod val="75000"/>
                  </a:schemeClr>
                </a:solidFill>
              </a:rPr>
              <a:t>、諮詢；到</a:t>
            </a:r>
            <a:r>
              <a:rPr lang="zh-TW" altLang="en-US" sz="7000" b="1" dirty="0">
                <a:solidFill>
                  <a:schemeClr val="tx2">
                    <a:lumMod val="75000"/>
                  </a:schemeClr>
                </a:solidFill>
              </a:rPr>
              <a:t>府客</a:t>
            </a:r>
            <a:r>
              <a:rPr lang="zh-TW" altLang="en-US" sz="7000" b="1" dirty="0" smtClean="0">
                <a:solidFill>
                  <a:schemeClr val="tx2">
                    <a:lumMod val="75000"/>
                  </a:schemeClr>
                </a:solidFill>
              </a:rPr>
              <a:t>製；宅配到府</a:t>
            </a:r>
            <a:endParaRPr lang="zh-TW" altLang="en-US" sz="7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橢圓 5"/>
          <p:cNvSpPr>
            <a:spLocks noChangeAspect="1"/>
          </p:cNvSpPr>
          <p:nvPr/>
        </p:nvSpPr>
        <p:spPr>
          <a:xfrm>
            <a:off x="1267827" y="7246046"/>
            <a:ext cx="3154707" cy="2669564"/>
          </a:xfrm>
          <a:prstGeom prst="hexagon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9600"/>
          </a:p>
        </p:txBody>
      </p:sp>
      <p:sp>
        <p:nvSpPr>
          <p:cNvPr id="10" name="橢圓 5"/>
          <p:cNvSpPr>
            <a:spLocks noChangeAspect="1"/>
          </p:cNvSpPr>
          <p:nvPr/>
        </p:nvSpPr>
        <p:spPr>
          <a:xfrm>
            <a:off x="3661901" y="5176530"/>
            <a:ext cx="3154707" cy="2669561"/>
          </a:xfrm>
          <a:prstGeom prst="hexagon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9600"/>
          </a:p>
        </p:txBody>
      </p:sp>
      <p:cxnSp>
        <p:nvCxnSpPr>
          <p:cNvPr id="12" name="直線接點 11"/>
          <p:cNvCxnSpPr/>
          <p:nvPr/>
        </p:nvCxnSpPr>
        <p:spPr>
          <a:xfrm>
            <a:off x="4772141" y="4546206"/>
            <a:ext cx="16056000" cy="0"/>
          </a:xfrm>
          <a:prstGeom prst="line">
            <a:avLst/>
          </a:prstGeom>
          <a:ln w="76200">
            <a:solidFill>
              <a:srgbClr val="037D6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7256141" y="6541249"/>
            <a:ext cx="13572000" cy="0"/>
          </a:xfrm>
          <a:prstGeom prst="line">
            <a:avLst/>
          </a:prstGeom>
          <a:ln w="762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4916141" y="8580828"/>
            <a:ext cx="15912000" cy="0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4P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＆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4C</a:t>
            </a:r>
            <a:endParaRPr lang="zh-TW" altLang="en-US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橢圓 5"/>
          <p:cNvSpPr>
            <a:spLocks noChangeAspect="1"/>
          </p:cNvSpPr>
          <p:nvPr/>
        </p:nvSpPr>
        <p:spPr>
          <a:xfrm>
            <a:off x="3836845" y="9128141"/>
            <a:ext cx="3154707" cy="2669564"/>
          </a:xfrm>
          <a:prstGeom prst="hexagon">
            <a:avLst/>
          </a:prstGeom>
          <a:solidFill>
            <a:srgbClr val="02B29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9600"/>
          </a:p>
        </p:txBody>
      </p:sp>
      <p:cxnSp>
        <p:nvCxnSpPr>
          <p:cNvPr id="18" name="直線接點 17"/>
          <p:cNvCxnSpPr/>
          <p:nvPr/>
        </p:nvCxnSpPr>
        <p:spPr>
          <a:xfrm>
            <a:off x="7472141" y="10431392"/>
            <a:ext cx="13356000" cy="0"/>
          </a:xfrm>
          <a:prstGeom prst="line">
            <a:avLst/>
          </a:prstGeom>
          <a:ln w="76200">
            <a:solidFill>
              <a:srgbClr val="02B29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7395521" y="9115230"/>
            <a:ext cx="146907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7000" b="1" dirty="0" smtClean="0">
                <a:solidFill>
                  <a:srgbClr val="02B295"/>
                </a:solidFill>
              </a:rPr>
              <a:t>1.</a:t>
            </a:r>
            <a:r>
              <a:rPr lang="zh-TW" altLang="en-US" sz="7000" b="1" dirty="0" smtClean="0">
                <a:solidFill>
                  <a:srgbClr val="02B295"/>
                </a:solidFill>
              </a:rPr>
              <a:t>試戴分享 </a:t>
            </a:r>
            <a:r>
              <a:rPr lang="en-US" altLang="zh-TW" sz="7000" b="1" dirty="0" smtClean="0">
                <a:solidFill>
                  <a:srgbClr val="02B295"/>
                </a:solidFill>
              </a:rPr>
              <a:t>2.</a:t>
            </a:r>
            <a:r>
              <a:rPr lang="zh-TW" altLang="en-US" sz="7000" b="1" dirty="0" smtClean="0">
                <a:solidFill>
                  <a:srgbClr val="02B295"/>
                </a:solidFill>
              </a:rPr>
              <a:t>平台互動 </a:t>
            </a:r>
            <a:r>
              <a:rPr lang="en-US" altLang="zh-TW" sz="7000" b="1" dirty="0" smtClean="0">
                <a:solidFill>
                  <a:srgbClr val="02B295"/>
                </a:solidFill>
              </a:rPr>
              <a:t>3.</a:t>
            </a:r>
            <a:r>
              <a:rPr lang="zh-TW" altLang="en-US" sz="7000" b="1" dirty="0" smtClean="0">
                <a:solidFill>
                  <a:srgbClr val="02B295"/>
                </a:solidFill>
              </a:rPr>
              <a:t>問題交流</a:t>
            </a:r>
            <a:endParaRPr lang="zh-TW" altLang="en-US" sz="7000" b="1" dirty="0">
              <a:solidFill>
                <a:srgbClr val="02B295"/>
              </a:solidFill>
            </a:endParaRPr>
          </a:p>
        </p:txBody>
      </p:sp>
      <p:grpSp>
        <p:nvGrpSpPr>
          <p:cNvPr id="21" name="Group 103"/>
          <p:cNvGrpSpPr>
            <a:grpSpLocks noChangeAspect="1"/>
          </p:cNvGrpSpPr>
          <p:nvPr/>
        </p:nvGrpSpPr>
        <p:grpSpPr bwMode="auto">
          <a:xfrm>
            <a:off x="2080668" y="7788052"/>
            <a:ext cx="1581233" cy="1585552"/>
            <a:chOff x="1666" y="3221"/>
            <a:chExt cx="366" cy="367"/>
          </a:xfrm>
        </p:grpSpPr>
        <p:sp>
          <p:nvSpPr>
            <p:cNvPr id="22" name="Freeform 104"/>
            <p:cNvSpPr>
              <a:spLocks/>
            </p:cNvSpPr>
            <p:nvPr/>
          </p:nvSpPr>
          <p:spPr bwMode="auto">
            <a:xfrm>
              <a:off x="1666" y="3221"/>
              <a:ext cx="366" cy="367"/>
            </a:xfrm>
            <a:custGeom>
              <a:avLst/>
              <a:gdLst>
                <a:gd name="T0" fmla="*/ 409 w 409"/>
                <a:gd name="T1" fmla="*/ 244 h 409"/>
                <a:gd name="T2" fmla="*/ 244 w 409"/>
                <a:gd name="T3" fmla="*/ 409 h 409"/>
                <a:gd name="T4" fmla="*/ 165 w 409"/>
                <a:gd name="T5" fmla="*/ 409 h 409"/>
                <a:gd name="T6" fmla="*/ 0 w 409"/>
                <a:gd name="T7" fmla="*/ 244 h 409"/>
                <a:gd name="T8" fmla="*/ 0 w 409"/>
                <a:gd name="T9" fmla="*/ 165 h 409"/>
                <a:gd name="T10" fmla="*/ 165 w 409"/>
                <a:gd name="T11" fmla="*/ 0 h 409"/>
                <a:gd name="T12" fmla="*/ 244 w 409"/>
                <a:gd name="T13" fmla="*/ 0 h 409"/>
                <a:gd name="T14" fmla="*/ 409 w 409"/>
                <a:gd name="T15" fmla="*/ 165 h 409"/>
                <a:gd name="T16" fmla="*/ 409 w 409"/>
                <a:gd name="T17" fmla="*/ 244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9" h="409">
                  <a:moveTo>
                    <a:pt x="409" y="244"/>
                  </a:moveTo>
                  <a:cubicBezTo>
                    <a:pt x="409" y="335"/>
                    <a:pt x="335" y="409"/>
                    <a:pt x="244" y="409"/>
                  </a:cubicBezTo>
                  <a:cubicBezTo>
                    <a:pt x="165" y="409"/>
                    <a:pt x="165" y="409"/>
                    <a:pt x="165" y="409"/>
                  </a:cubicBezTo>
                  <a:cubicBezTo>
                    <a:pt x="74" y="409"/>
                    <a:pt x="0" y="335"/>
                    <a:pt x="0" y="244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74"/>
                    <a:pt x="74" y="0"/>
                    <a:pt x="165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335" y="0"/>
                    <a:pt x="409" y="74"/>
                    <a:pt x="409" y="165"/>
                  </a:cubicBezTo>
                  <a:lnTo>
                    <a:pt x="409" y="244"/>
                  </a:lnTo>
                  <a:close/>
                </a:path>
              </a:pathLst>
            </a:custGeom>
            <a:noFill/>
            <a:ln w="730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05"/>
            <p:cNvSpPr>
              <a:spLocks/>
            </p:cNvSpPr>
            <p:nvPr/>
          </p:nvSpPr>
          <p:spPr bwMode="auto">
            <a:xfrm>
              <a:off x="1693" y="3248"/>
              <a:ext cx="313" cy="313"/>
            </a:xfrm>
            <a:custGeom>
              <a:avLst/>
              <a:gdLst>
                <a:gd name="T0" fmla="*/ 349 w 349"/>
                <a:gd name="T1" fmla="*/ 208 h 349"/>
                <a:gd name="T2" fmla="*/ 208 w 349"/>
                <a:gd name="T3" fmla="*/ 349 h 349"/>
                <a:gd name="T4" fmla="*/ 141 w 349"/>
                <a:gd name="T5" fmla="*/ 349 h 349"/>
                <a:gd name="T6" fmla="*/ 0 w 349"/>
                <a:gd name="T7" fmla="*/ 208 h 349"/>
                <a:gd name="T8" fmla="*/ 0 w 349"/>
                <a:gd name="T9" fmla="*/ 140 h 349"/>
                <a:gd name="T10" fmla="*/ 141 w 349"/>
                <a:gd name="T11" fmla="*/ 0 h 349"/>
                <a:gd name="T12" fmla="*/ 208 w 349"/>
                <a:gd name="T13" fmla="*/ 0 h 349"/>
                <a:gd name="T14" fmla="*/ 349 w 349"/>
                <a:gd name="T15" fmla="*/ 140 h 349"/>
                <a:gd name="T16" fmla="*/ 349 w 349"/>
                <a:gd name="T17" fmla="*/ 20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349">
                  <a:moveTo>
                    <a:pt x="349" y="208"/>
                  </a:moveTo>
                  <a:cubicBezTo>
                    <a:pt x="349" y="286"/>
                    <a:pt x="286" y="349"/>
                    <a:pt x="208" y="349"/>
                  </a:cubicBezTo>
                  <a:cubicBezTo>
                    <a:pt x="141" y="349"/>
                    <a:pt x="141" y="349"/>
                    <a:pt x="141" y="349"/>
                  </a:cubicBezTo>
                  <a:cubicBezTo>
                    <a:pt x="63" y="349"/>
                    <a:pt x="0" y="286"/>
                    <a:pt x="0" y="208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63"/>
                    <a:pt x="63" y="0"/>
                    <a:pt x="141" y="0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86" y="0"/>
                    <a:pt x="349" y="63"/>
                    <a:pt x="349" y="140"/>
                  </a:cubicBezTo>
                  <a:lnTo>
                    <a:pt x="349" y="208"/>
                  </a:lnTo>
                  <a:close/>
                </a:path>
              </a:pathLst>
            </a:custGeom>
            <a:noFill/>
            <a:ln w="730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Oval 106"/>
            <p:cNvSpPr>
              <a:spLocks noChangeArrowheads="1"/>
            </p:cNvSpPr>
            <p:nvPr/>
          </p:nvSpPr>
          <p:spPr bwMode="auto">
            <a:xfrm>
              <a:off x="1843" y="3269"/>
              <a:ext cx="11" cy="12"/>
            </a:xfrm>
            <a:prstGeom prst="ellipse">
              <a:avLst/>
            </a:prstGeom>
            <a:noFill/>
            <a:ln w="730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Oval 107"/>
            <p:cNvSpPr>
              <a:spLocks noChangeArrowheads="1"/>
            </p:cNvSpPr>
            <p:nvPr/>
          </p:nvSpPr>
          <p:spPr bwMode="auto">
            <a:xfrm>
              <a:off x="1843" y="3528"/>
              <a:ext cx="11" cy="13"/>
            </a:xfrm>
            <a:prstGeom prst="ellipse">
              <a:avLst/>
            </a:prstGeom>
            <a:noFill/>
            <a:ln w="730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Oval 108"/>
            <p:cNvSpPr>
              <a:spLocks noChangeArrowheads="1"/>
            </p:cNvSpPr>
            <p:nvPr/>
          </p:nvSpPr>
          <p:spPr bwMode="auto">
            <a:xfrm>
              <a:off x="1971" y="3399"/>
              <a:ext cx="13" cy="11"/>
            </a:xfrm>
            <a:prstGeom prst="ellipse">
              <a:avLst/>
            </a:prstGeom>
            <a:noFill/>
            <a:ln w="730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Oval 109"/>
            <p:cNvSpPr>
              <a:spLocks noChangeArrowheads="1"/>
            </p:cNvSpPr>
            <p:nvPr/>
          </p:nvSpPr>
          <p:spPr bwMode="auto">
            <a:xfrm>
              <a:off x="1713" y="3400"/>
              <a:ext cx="13" cy="10"/>
            </a:xfrm>
            <a:prstGeom prst="ellipse">
              <a:avLst/>
            </a:prstGeom>
            <a:noFill/>
            <a:ln w="730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110"/>
            <p:cNvSpPr>
              <a:spLocks/>
            </p:cNvSpPr>
            <p:nvPr/>
          </p:nvSpPr>
          <p:spPr bwMode="auto">
            <a:xfrm>
              <a:off x="1847" y="3398"/>
              <a:ext cx="102" cy="8"/>
            </a:xfrm>
            <a:custGeom>
              <a:avLst/>
              <a:gdLst>
                <a:gd name="T0" fmla="*/ 114 w 114"/>
                <a:gd name="T1" fmla="*/ 4 h 9"/>
                <a:gd name="T2" fmla="*/ 106 w 114"/>
                <a:gd name="T3" fmla="*/ 9 h 9"/>
                <a:gd name="T4" fmla="*/ 8 w 114"/>
                <a:gd name="T5" fmla="*/ 9 h 9"/>
                <a:gd name="T6" fmla="*/ 0 w 114"/>
                <a:gd name="T7" fmla="*/ 4 h 9"/>
                <a:gd name="T8" fmla="*/ 0 w 114"/>
                <a:gd name="T9" fmla="*/ 4 h 9"/>
                <a:gd name="T10" fmla="*/ 8 w 114"/>
                <a:gd name="T11" fmla="*/ 0 h 9"/>
                <a:gd name="T12" fmla="*/ 106 w 114"/>
                <a:gd name="T13" fmla="*/ 0 h 9"/>
                <a:gd name="T14" fmla="*/ 114 w 114"/>
                <a:gd name="T15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9">
                  <a:moveTo>
                    <a:pt x="114" y="4"/>
                  </a:moveTo>
                  <a:cubicBezTo>
                    <a:pt x="114" y="7"/>
                    <a:pt x="110" y="9"/>
                    <a:pt x="106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4" y="9"/>
                    <a:pt x="0" y="7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0" y="0"/>
                    <a:pt x="114" y="2"/>
                    <a:pt x="114" y="4"/>
                  </a:cubicBezTo>
                  <a:close/>
                </a:path>
              </a:pathLst>
            </a:custGeom>
            <a:noFill/>
            <a:ln w="730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111"/>
            <p:cNvSpPr>
              <a:spLocks/>
            </p:cNvSpPr>
            <p:nvPr/>
          </p:nvSpPr>
          <p:spPr bwMode="auto">
            <a:xfrm>
              <a:off x="1847" y="3405"/>
              <a:ext cx="117" cy="66"/>
            </a:xfrm>
            <a:custGeom>
              <a:avLst/>
              <a:gdLst>
                <a:gd name="T0" fmla="*/ 131 w 131"/>
                <a:gd name="T1" fmla="*/ 73 h 73"/>
                <a:gd name="T2" fmla="*/ 122 w 131"/>
                <a:gd name="T3" fmla="*/ 69 h 73"/>
                <a:gd name="T4" fmla="*/ 9 w 131"/>
                <a:gd name="T5" fmla="*/ 5 h 73"/>
                <a:gd name="T6" fmla="*/ 1 w 131"/>
                <a:gd name="T7" fmla="*/ 0 h 73"/>
                <a:gd name="T8" fmla="*/ 1 w 131"/>
                <a:gd name="T9" fmla="*/ 0 h 73"/>
                <a:gd name="T10" fmla="*/ 9 w 131"/>
                <a:gd name="T11" fmla="*/ 4 h 73"/>
                <a:gd name="T12" fmla="*/ 123 w 131"/>
                <a:gd name="T13" fmla="*/ 68 h 73"/>
                <a:gd name="T14" fmla="*/ 131 w 131"/>
                <a:gd name="T15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73">
                  <a:moveTo>
                    <a:pt x="131" y="73"/>
                  </a:moveTo>
                  <a:cubicBezTo>
                    <a:pt x="131" y="73"/>
                    <a:pt x="127" y="72"/>
                    <a:pt x="122" y="69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4" y="3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5" y="1"/>
                    <a:pt x="9" y="4"/>
                  </a:cubicBezTo>
                  <a:cubicBezTo>
                    <a:pt x="123" y="68"/>
                    <a:pt x="123" y="68"/>
                    <a:pt x="123" y="68"/>
                  </a:cubicBezTo>
                  <a:cubicBezTo>
                    <a:pt x="128" y="70"/>
                    <a:pt x="131" y="73"/>
                    <a:pt x="131" y="73"/>
                  </a:cubicBezTo>
                  <a:close/>
                </a:path>
              </a:pathLst>
            </a:custGeom>
            <a:noFill/>
            <a:ln w="730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1" name="Freeform 230"/>
          <p:cNvSpPr>
            <a:spLocks noEditPoints="1"/>
          </p:cNvSpPr>
          <p:nvPr/>
        </p:nvSpPr>
        <p:spPr bwMode="auto">
          <a:xfrm>
            <a:off x="2020317" y="3718323"/>
            <a:ext cx="1388469" cy="1580276"/>
          </a:xfrm>
          <a:custGeom>
            <a:avLst/>
            <a:gdLst/>
            <a:ahLst/>
            <a:cxnLst>
              <a:cxn ang="0">
                <a:pos x="70" y="72"/>
              </a:cxn>
              <a:cxn ang="0">
                <a:pos x="76" y="44"/>
              </a:cxn>
              <a:cxn ang="0">
                <a:pos x="90" y="20"/>
              </a:cxn>
              <a:cxn ang="0">
                <a:pos x="114" y="6"/>
              </a:cxn>
              <a:cxn ang="0">
                <a:pos x="142" y="0"/>
              </a:cxn>
              <a:cxn ang="0">
                <a:pos x="156" y="2"/>
              </a:cxn>
              <a:cxn ang="0">
                <a:pos x="182" y="12"/>
              </a:cxn>
              <a:cxn ang="0">
                <a:pos x="202" y="30"/>
              </a:cxn>
              <a:cxn ang="0">
                <a:pos x="212" y="56"/>
              </a:cxn>
              <a:cxn ang="0">
                <a:pos x="212" y="72"/>
              </a:cxn>
              <a:cxn ang="0">
                <a:pos x="208" y="100"/>
              </a:cxn>
              <a:cxn ang="0">
                <a:pos x="192" y="122"/>
              </a:cxn>
              <a:cxn ang="0">
                <a:pos x="170" y="138"/>
              </a:cxn>
              <a:cxn ang="0">
                <a:pos x="142" y="142"/>
              </a:cxn>
              <a:cxn ang="0">
                <a:pos x="128" y="142"/>
              </a:cxn>
              <a:cxn ang="0">
                <a:pos x="102" y="130"/>
              </a:cxn>
              <a:cxn ang="0">
                <a:pos x="82" y="112"/>
              </a:cxn>
              <a:cxn ang="0">
                <a:pos x="72" y="86"/>
              </a:cxn>
              <a:cxn ang="0">
                <a:pos x="70" y="72"/>
              </a:cxn>
              <a:cxn ang="0">
                <a:pos x="142" y="190"/>
              </a:cxn>
              <a:cxn ang="0">
                <a:pos x="104" y="194"/>
              </a:cxn>
              <a:cxn ang="0">
                <a:pos x="74" y="202"/>
              </a:cxn>
              <a:cxn ang="0">
                <a:pos x="48" y="214"/>
              </a:cxn>
              <a:cxn ang="0">
                <a:pos x="16" y="244"/>
              </a:cxn>
              <a:cxn ang="0">
                <a:pos x="0" y="268"/>
              </a:cxn>
              <a:cxn ang="0">
                <a:pos x="284" y="308"/>
              </a:cxn>
              <a:cxn ang="0">
                <a:pos x="284" y="268"/>
              </a:cxn>
              <a:cxn ang="0">
                <a:pos x="268" y="244"/>
              </a:cxn>
              <a:cxn ang="0">
                <a:pos x="234" y="214"/>
              </a:cxn>
              <a:cxn ang="0">
                <a:pos x="210" y="202"/>
              </a:cxn>
              <a:cxn ang="0">
                <a:pos x="180" y="194"/>
              </a:cxn>
              <a:cxn ang="0">
                <a:pos x="142" y="190"/>
              </a:cxn>
            </a:cxnLst>
            <a:rect l="0" t="0" r="r" b="b"/>
            <a:pathLst>
              <a:path w="284" h="308">
                <a:moveTo>
                  <a:pt x="70" y="72"/>
                </a:moveTo>
                <a:lnTo>
                  <a:pt x="70" y="72"/>
                </a:lnTo>
                <a:lnTo>
                  <a:pt x="72" y="56"/>
                </a:lnTo>
                <a:lnTo>
                  <a:pt x="76" y="44"/>
                </a:lnTo>
                <a:lnTo>
                  <a:pt x="82" y="30"/>
                </a:lnTo>
                <a:lnTo>
                  <a:pt x="90" y="20"/>
                </a:lnTo>
                <a:lnTo>
                  <a:pt x="102" y="12"/>
                </a:lnTo>
                <a:lnTo>
                  <a:pt x="114" y="6"/>
                </a:lnTo>
                <a:lnTo>
                  <a:pt x="128" y="2"/>
                </a:lnTo>
                <a:lnTo>
                  <a:pt x="142" y="0"/>
                </a:lnTo>
                <a:lnTo>
                  <a:pt x="142" y="0"/>
                </a:lnTo>
                <a:lnTo>
                  <a:pt x="156" y="2"/>
                </a:lnTo>
                <a:lnTo>
                  <a:pt x="170" y="6"/>
                </a:lnTo>
                <a:lnTo>
                  <a:pt x="182" y="12"/>
                </a:lnTo>
                <a:lnTo>
                  <a:pt x="192" y="20"/>
                </a:lnTo>
                <a:lnTo>
                  <a:pt x="202" y="30"/>
                </a:lnTo>
                <a:lnTo>
                  <a:pt x="208" y="44"/>
                </a:lnTo>
                <a:lnTo>
                  <a:pt x="212" y="56"/>
                </a:lnTo>
                <a:lnTo>
                  <a:pt x="212" y="72"/>
                </a:lnTo>
                <a:lnTo>
                  <a:pt x="212" y="72"/>
                </a:lnTo>
                <a:lnTo>
                  <a:pt x="212" y="86"/>
                </a:lnTo>
                <a:lnTo>
                  <a:pt x="208" y="100"/>
                </a:lnTo>
                <a:lnTo>
                  <a:pt x="202" y="112"/>
                </a:lnTo>
                <a:lnTo>
                  <a:pt x="192" y="122"/>
                </a:lnTo>
                <a:lnTo>
                  <a:pt x="182" y="130"/>
                </a:lnTo>
                <a:lnTo>
                  <a:pt x="170" y="138"/>
                </a:lnTo>
                <a:lnTo>
                  <a:pt x="156" y="142"/>
                </a:lnTo>
                <a:lnTo>
                  <a:pt x="142" y="142"/>
                </a:lnTo>
                <a:lnTo>
                  <a:pt x="142" y="142"/>
                </a:lnTo>
                <a:lnTo>
                  <a:pt x="128" y="142"/>
                </a:lnTo>
                <a:lnTo>
                  <a:pt x="114" y="138"/>
                </a:lnTo>
                <a:lnTo>
                  <a:pt x="102" y="130"/>
                </a:lnTo>
                <a:lnTo>
                  <a:pt x="90" y="122"/>
                </a:lnTo>
                <a:lnTo>
                  <a:pt x="82" y="112"/>
                </a:lnTo>
                <a:lnTo>
                  <a:pt x="76" y="100"/>
                </a:lnTo>
                <a:lnTo>
                  <a:pt x="72" y="86"/>
                </a:lnTo>
                <a:lnTo>
                  <a:pt x="70" y="72"/>
                </a:lnTo>
                <a:lnTo>
                  <a:pt x="70" y="72"/>
                </a:lnTo>
                <a:close/>
                <a:moveTo>
                  <a:pt x="142" y="190"/>
                </a:moveTo>
                <a:lnTo>
                  <a:pt x="142" y="190"/>
                </a:lnTo>
                <a:lnTo>
                  <a:pt x="122" y="190"/>
                </a:lnTo>
                <a:lnTo>
                  <a:pt x="104" y="194"/>
                </a:lnTo>
                <a:lnTo>
                  <a:pt x="88" y="198"/>
                </a:lnTo>
                <a:lnTo>
                  <a:pt x="74" y="202"/>
                </a:lnTo>
                <a:lnTo>
                  <a:pt x="60" y="208"/>
                </a:lnTo>
                <a:lnTo>
                  <a:pt x="48" y="214"/>
                </a:lnTo>
                <a:lnTo>
                  <a:pt x="30" y="230"/>
                </a:lnTo>
                <a:lnTo>
                  <a:pt x="16" y="244"/>
                </a:lnTo>
                <a:lnTo>
                  <a:pt x="6" y="256"/>
                </a:lnTo>
                <a:lnTo>
                  <a:pt x="0" y="268"/>
                </a:lnTo>
                <a:lnTo>
                  <a:pt x="0" y="308"/>
                </a:lnTo>
                <a:lnTo>
                  <a:pt x="284" y="308"/>
                </a:lnTo>
                <a:lnTo>
                  <a:pt x="284" y="268"/>
                </a:lnTo>
                <a:lnTo>
                  <a:pt x="284" y="268"/>
                </a:lnTo>
                <a:lnTo>
                  <a:pt x="278" y="256"/>
                </a:lnTo>
                <a:lnTo>
                  <a:pt x="268" y="244"/>
                </a:lnTo>
                <a:lnTo>
                  <a:pt x="254" y="230"/>
                </a:lnTo>
                <a:lnTo>
                  <a:pt x="234" y="214"/>
                </a:lnTo>
                <a:lnTo>
                  <a:pt x="224" y="208"/>
                </a:lnTo>
                <a:lnTo>
                  <a:pt x="210" y="202"/>
                </a:lnTo>
                <a:lnTo>
                  <a:pt x="196" y="198"/>
                </a:lnTo>
                <a:lnTo>
                  <a:pt x="180" y="194"/>
                </a:lnTo>
                <a:lnTo>
                  <a:pt x="162" y="190"/>
                </a:lnTo>
                <a:lnTo>
                  <a:pt x="142" y="190"/>
                </a:lnTo>
                <a:lnTo>
                  <a:pt x="142" y="19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3661901" y="4861640"/>
            <a:ext cx="3154707" cy="3308985"/>
          </a:xfrm>
          <a:prstGeom prst="hexagon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$</a:t>
            </a:r>
            <a:endParaRPr lang="zh-TW" altLang="en-US" sz="13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橢圓形圖說文字 33"/>
          <p:cNvSpPr/>
          <p:nvPr/>
        </p:nvSpPr>
        <p:spPr>
          <a:xfrm>
            <a:off x="4357220" y="9569563"/>
            <a:ext cx="2155372" cy="1461339"/>
          </a:xfrm>
          <a:prstGeom prst="wedgeEllipseCallout">
            <a:avLst>
              <a:gd name="adj1" fmla="val -31439"/>
              <a:gd name="adj2" fmla="val 6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 smtClean="0">
                <a:solidFill>
                  <a:schemeClr val="tx1"/>
                </a:solidFill>
              </a:rPr>
              <a:t>…</a:t>
            </a:r>
            <a:endParaRPr lang="zh-TW" altLang="en-US" sz="8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262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2398141" y="7243452"/>
            <a:ext cx="2671532" cy="2671532"/>
            <a:chOff x="2852969" y="7649176"/>
            <a:chExt cx="2671532" cy="2671532"/>
          </a:xfrm>
        </p:grpSpPr>
        <p:sp>
          <p:nvSpPr>
            <p:cNvPr id="9" name="矩形 8"/>
            <p:cNvSpPr/>
            <p:nvPr/>
          </p:nvSpPr>
          <p:spPr>
            <a:xfrm>
              <a:off x="2852969" y="7783705"/>
              <a:ext cx="2671532" cy="25370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969" y="7649176"/>
              <a:ext cx="2671532" cy="2671532"/>
            </a:xfrm>
            <a:prstGeom prst="rect">
              <a:avLst/>
            </a:prstGeom>
          </p:spPr>
        </p:pic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196" y="7205902"/>
            <a:ext cx="7805485" cy="3543922"/>
          </a:xfrm>
          <a:prstGeom prst="rect">
            <a:avLst/>
          </a:prstGeom>
        </p:spPr>
      </p:pic>
      <p:grpSp>
        <p:nvGrpSpPr>
          <p:cNvPr id="15" name="群組 14"/>
          <p:cNvGrpSpPr/>
          <p:nvPr/>
        </p:nvGrpSpPr>
        <p:grpSpPr>
          <a:xfrm>
            <a:off x="13845476" y="2906455"/>
            <a:ext cx="4218249" cy="3707960"/>
            <a:chOff x="13350199" y="4075745"/>
            <a:chExt cx="4218249" cy="3707960"/>
          </a:xfrm>
        </p:grpSpPr>
        <p:sp>
          <p:nvSpPr>
            <p:cNvPr id="14" name="矩形 13"/>
            <p:cNvSpPr/>
            <p:nvPr/>
          </p:nvSpPr>
          <p:spPr>
            <a:xfrm>
              <a:off x="14434457" y="4441371"/>
              <a:ext cx="1730829" cy="1796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95" t="350" r="17464" b="-350"/>
            <a:stretch/>
          </p:blipFill>
          <p:spPr>
            <a:xfrm>
              <a:off x="13350199" y="4075745"/>
              <a:ext cx="4218249" cy="3707960"/>
            </a:xfrm>
            <a:prstGeom prst="rect">
              <a:avLst/>
            </a:prstGeom>
          </p:spPr>
        </p:pic>
      </p:grp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3" t="20112" r="19002" b="24754"/>
          <a:stretch/>
        </p:blipFill>
        <p:spPr>
          <a:xfrm>
            <a:off x="3733907" y="3777749"/>
            <a:ext cx="6211064" cy="2258250"/>
          </a:xfrm>
          <a:prstGeom prst="rect">
            <a:avLst/>
          </a:prstGeom>
        </p:spPr>
      </p:pic>
      <p:grpSp>
        <p:nvGrpSpPr>
          <p:cNvPr id="12" name="群組 11"/>
          <p:cNvGrpSpPr/>
          <p:nvPr/>
        </p:nvGrpSpPr>
        <p:grpSpPr>
          <a:xfrm>
            <a:off x="17592515" y="7243452"/>
            <a:ext cx="3065077" cy="2307964"/>
            <a:chOff x="17344196" y="7587323"/>
            <a:chExt cx="3350822" cy="2402474"/>
          </a:xfrm>
        </p:grpSpPr>
        <p:sp>
          <p:nvSpPr>
            <p:cNvPr id="11" name="橢圓 10"/>
            <p:cNvSpPr/>
            <p:nvPr/>
          </p:nvSpPr>
          <p:spPr>
            <a:xfrm>
              <a:off x="17409510" y="7681833"/>
              <a:ext cx="2352409" cy="22060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44196" y="7587323"/>
              <a:ext cx="3350822" cy="2402474"/>
            </a:xfrm>
            <a:prstGeom prst="rect">
              <a:avLst/>
            </a:prstGeom>
          </p:spPr>
        </p:pic>
      </p:grpSp>
      <p:sp>
        <p:nvSpPr>
          <p:cNvPr id="8" name="投影片編號版面配置區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45</a:t>
            </a:fld>
            <a:endParaRPr lang="zh-TW" altLang="en-US" dirty="0"/>
          </a:p>
        </p:txBody>
      </p:sp>
      <p:sp>
        <p:nvSpPr>
          <p:cNvPr id="16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）行銷策略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039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46</a:t>
            </a:fld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3"/>
          <a:stretch/>
        </p:blipFill>
        <p:spPr>
          <a:xfrm>
            <a:off x="2351640" y="2752671"/>
            <a:ext cx="18156721" cy="9020229"/>
          </a:xfrm>
          <a:prstGeom prst="rect">
            <a:avLst/>
          </a:prstGeom>
          <a:effectLst/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3" t="20112" r="19002" b="24754"/>
          <a:stretch/>
        </p:blipFill>
        <p:spPr>
          <a:xfrm>
            <a:off x="9334607" y="494421"/>
            <a:ext cx="6211064" cy="2258250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）行銷策略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0945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47</a:t>
            </a:fld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）行銷策略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373" y="515955"/>
            <a:ext cx="5765517" cy="261771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8" r="42120" b="66285"/>
          <a:stretch/>
        </p:blipFill>
        <p:spPr bwMode="auto">
          <a:xfrm>
            <a:off x="1244794" y="4601667"/>
            <a:ext cx="20370413" cy="3872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02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48</a:t>
            </a:fld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722877" y="1052046"/>
            <a:ext cx="757352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）行銷策略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" name="群組 5"/>
          <p:cNvGrpSpPr>
            <a:grpSpLocks noChangeAspect="1"/>
          </p:cNvGrpSpPr>
          <p:nvPr/>
        </p:nvGrpSpPr>
        <p:grpSpPr>
          <a:xfrm>
            <a:off x="10538139" y="859618"/>
            <a:ext cx="2446938" cy="1842513"/>
            <a:chOff x="17344196" y="7587323"/>
            <a:chExt cx="3350822" cy="2402474"/>
          </a:xfrm>
        </p:grpSpPr>
        <p:sp>
          <p:nvSpPr>
            <p:cNvPr id="7" name="橢圓 6"/>
            <p:cNvSpPr/>
            <p:nvPr/>
          </p:nvSpPr>
          <p:spPr>
            <a:xfrm>
              <a:off x="17409510" y="7681833"/>
              <a:ext cx="2352409" cy="22060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44196" y="7587323"/>
              <a:ext cx="3350822" cy="2402474"/>
            </a:xfrm>
            <a:prstGeom prst="rect">
              <a:avLst/>
            </a:prstGeom>
          </p:spPr>
        </p:pic>
      </p:grp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4"/>
          <a:stretch/>
        </p:blipFill>
        <p:spPr>
          <a:xfrm>
            <a:off x="2977578" y="3013837"/>
            <a:ext cx="16904845" cy="894074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0902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49</a:t>
            </a:fld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）行銷策略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" name="群組 5"/>
          <p:cNvGrpSpPr>
            <a:grpSpLocks noChangeAspect="1"/>
          </p:cNvGrpSpPr>
          <p:nvPr/>
        </p:nvGrpSpPr>
        <p:grpSpPr>
          <a:xfrm>
            <a:off x="10550515" y="975846"/>
            <a:ext cx="1907266" cy="1907266"/>
            <a:chOff x="2852969" y="7649176"/>
            <a:chExt cx="2671532" cy="2671532"/>
          </a:xfrm>
        </p:grpSpPr>
        <p:sp>
          <p:nvSpPr>
            <p:cNvPr id="7" name="矩形 6"/>
            <p:cNvSpPr/>
            <p:nvPr/>
          </p:nvSpPr>
          <p:spPr>
            <a:xfrm>
              <a:off x="2852969" y="7783705"/>
              <a:ext cx="2671532" cy="25370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969" y="7649176"/>
              <a:ext cx="2671532" cy="2671532"/>
            </a:xfrm>
            <a:prstGeom prst="rect">
              <a:avLst/>
            </a:prstGeom>
          </p:spPr>
        </p:pic>
      </p:grp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6"/>
          <a:stretch/>
        </p:blipFill>
        <p:spPr>
          <a:xfrm>
            <a:off x="884672" y="4000500"/>
            <a:ext cx="13212632" cy="7711830"/>
          </a:xfrm>
          <a:prstGeom prst="rect">
            <a:avLst/>
          </a:prstGeom>
          <a:effectLst/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7" b="1"/>
          <a:stretch/>
        </p:blipFill>
        <p:spPr>
          <a:xfrm>
            <a:off x="14556278" y="823446"/>
            <a:ext cx="6590208" cy="1116683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902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3111410" y="3609569"/>
            <a:ext cx="16637180" cy="7234294"/>
            <a:chOff x="2023254" y="2060849"/>
            <a:chExt cx="6221154" cy="2894944"/>
          </a:xfrm>
        </p:grpSpPr>
        <p:grpSp>
          <p:nvGrpSpPr>
            <p:cNvPr id="4" name="群組 3"/>
            <p:cNvGrpSpPr/>
            <p:nvPr/>
          </p:nvGrpSpPr>
          <p:grpSpPr>
            <a:xfrm>
              <a:off x="2023254" y="2060849"/>
              <a:ext cx="2003435" cy="2894944"/>
              <a:chOff x="1566123" y="1614175"/>
              <a:chExt cx="2394317" cy="3341618"/>
            </a:xfrm>
          </p:grpSpPr>
          <p:grpSp>
            <p:nvGrpSpPr>
              <p:cNvPr id="15" name="群組 14"/>
              <p:cNvGrpSpPr/>
              <p:nvPr/>
            </p:nvGrpSpPr>
            <p:grpSpPr>
              <a:xfrm>
                <a:off x="1566123" y="1614175"/>
                <a:ext cx="2394317" cy="3341618"/>
                <a:chOff x="1566123" y="1614175"/>
                <a:chExt cx="2394317" cy="3341618"/>
              </a:xfrm>
            </p:grpSpPr>
            <p:pic>
              <p:nvPicPr>
                <p:cNvPr id="17" name="圖片 1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628" r="15605"/>
                <a:stretch/>
              </p:blipFill>
              <p:spPr>
                <a:xfrm>
                  <a:off x="1566123" y="1614175"/>
                  <a:ext cx="2394317" cy="3341618"/>
                </a:xfrm>
                <a:prstGeom prst="rect">
                  <a:avLst/>
                </a:prstGeom>
              </p:spPr>
            </p:pic>
            <p:sp>
              <p:nvSpPr>
                <p:cNvPr id="18" name="矩形 17"/>
                <p:cNvSpPr/>
                <p:nvPr/>
              </p:nvSpPr>
              <p:spPr>
                <a:xfrm>
                  <a:off x="1566123" y="4149078"/>
                  <a:ext cx="2394317" cy="806713"/>
                </a:xfrm>
                <a:prstGeom prst="rect">
                  <a:avLst/>
                </a:prstGeom>
                <a:solidFill>
                  <a:sysClr val="windowText" lastClr="000000">
                    <a:alpha val="49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新細明體"/>
                    <a:cs typeface="+mn-cs"/>
                  </a:endParaRPr>
                </a:p>
              </p:txBody>
            </p:sp>
          </p:grpSp>
          <p:sp>
            <p:nvSpPr>
              <p:cNvPr id="16" name="文字方塊 15"/>
              <p:cNvSpPr txBox="1"/>
              <p:nvPr/>
            </p:nvSpPr>
            <p:spPr>
              <a:xfrm>
                <a:off x="2028968" y="4229270"/>
                <a:ext cx="1468626" cy="61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8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軟正黑體" pitchFamily="34" charset="-120"/>
                    <a:ea typeface="微軟正黑體" pitchFamily="34" charset="-120"/>
                  </a:rPr>
                  <a:t>禿頭</a:t>
                </a:r>
                <a:endParaRPr kumimoji="0" lang="zh-TW" altLang="en-US" sz="8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5" name="群組 4"/>
            <p:cNvGrpSpPr/>
            <p:nvPr/>
          </p:nvGrpSpPr>
          <p:grpSpPr>
            <a:xfrm>
              <a:off x="4074250" y="2060849"/>
              <a:ext cx="2104793" cy="2894944"/>
              <a:chOff x="4075160" y="1614177"/>
              <a:chExt cx="2394318" cy="3341616"/>
            </a:xfrm>
          </p:grpSpPr>
          <p:grpSp>
            <p:nvGrpSpPr>
              <p:cNvPr id="11" name="群組 10"/>
              <p:cNvGrpSpPr/>
              <p:nvPr/>
            </p:nvGrpSpPr>
            <p:grpSpPr>
              <a:xfrm>
                <a:off x="4075160" y="1614177"/>
                <a:ext cx="2394318" cy="3341616"/>
                <a:chOff x="4075160" y="1614177"/>
                <a:chExt cx="2394318" cy="3341616"/>
              </a:xfrm>
            </p:grpSpPr>
            <p:pic>
              <p:nvPicPr>
                <p:cNvPr id="13" name="圖片 12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660" r="26660"/>
                <a:stretch/>
              </p:blipFill>
              <p:spPr>
                <a:xfrm>
                  <a:off x="4075160" y="1614177"/>
                  <a:ext cx="2394317" cy="3341614"/>
                </a:xfrm>
                <a:prstGeom prst="rect">
                  <a:avLst/>
                </a:prstGeom>
              </p:spPr>
            </p:pic>
            <p:sp>
              <p:nvSpPr>
                <p:cNvPr id="14" name="矩形 13"/>
                <p:cNvSpPr/>
                <p:nvPr/>
              </p:nvSpPr>
              <p:spPr>
                <a:xfrm>
                  <a:off x="4075161" y="4149080"/>
                  <a:ext cx="2394317" cy="806713"/>
                </a:xfrm>
                <a:prstGeom prst="rect">
                  <a:avLst/>
                </a:prstGeom>
                <a:solidFill>
                  <a:sysClr val="windowText" lastClr="000000">
                    <a:alpha val="81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新細明體"/>
                    <a:cs typeface="+mn-cs"/>
                  </a:endParaRPr>
                </a:p>
              </p:txBody>
            </p:sp>
          </p:grpSp>
          <p:sp>
            <p:nvSpPr>
              <p:cNvPr id="12" name="文字方塊 11"/>
              <p:cNvSpPr txBox="1"/>
              <p:nvPr/>
            </p:nvSpPr>
            <p:spPr>
              <a:xfrm>
                <a:off x="4538006" y="4229271"/>
                <a:ext cx="1468626" cy="61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8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軟正黑體" pitchFamily="34" charset="-120"/>
                    <a:ea typeface="微軟正黑體" pitchFamily="34" charset="-120"/>
                  </a:rPr>
                  <a:t>掉髮</a:t>
                </a:r>
                <a:endParaRPr kumimoji="0" lang="zh-TW" altLang="en-US" sz="8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grpSp>
          <p:nvGrpSpPr>
            <p:cNvPr id="6" name="群組 5"/>
            <p:cNvGrpSpPr/>
            <p:nvPr/>
          </p:nvGrpSpPr>
          <p:grpSpPr>
            <a:xfrm>
              <a:off x="6228184" y="2060849"/>
              <a:ext cx="2016224" cy="2894944"/>
              <a:chOff x="6692898" y="1614173"/>
              <a:chExt cx="2452910" cy="3341618"/>
            </a:xfrm>
          </p:grpSpPr>
          <p:grpSp>
            <p:nvGrpSpPr>
              <p:cNvPr id="7" name="群組 6"/>
              <p:cNvGrpSpPr/>
              <p:nvPr/>
            </p:nvGrpSpPr>
            <p:grpSpPr>
              <a:xfrm>
                <a:off x="6692899" y="1614173"/>
                <a:ext cx="2452909" cy="3341618"/>
                <a:chOff x="6692899" y="1614173"/>
                <a:chExt cx="2452909" cy="3341618"/>
              </a:xfrm>
            </p:grpSpPr>
            <p:pic>
              <p:nvPicPr>
                <p:cNvPr id="9" name="圖片 8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341" r="25024"/>
                <a:stretch/>
              </p:blipFill>
              <p:spPr>
                <a:xfrm>
                  <a:off x="6692899" y="1614173"/>
                  <a:ext cx="2451101" cy="3341618"/>
                </a:xfrm>
                <a:prstGeom prst="rect">
                  <a:avLst/>
                </a:prstGeom>
              </p:spPr>
            </p:pic>
            <p:sp>
              <p:nvSpPr>
                <p:cNvPr id="10" name="矩形 9"/>
                <p:cNvSpPr/>
                <p:nvPr/>
              </p:nvSpPr>
              <p:spPr>
                <a:xfrm>
                  <a:off x="6692900" y="4149080"/>
                  <a:ext cx="2452908" cy="806710"/>
                </a:xfrm>
                <a:prstGeom prst="rect">
                  <a:avLst/>
                </a:prstGeom>
                <a:solidFill>
                  <a:sysClr val="windowText" lastClr="000000">
                    <a:alpha val="74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新細明體"/>
                    <a:cs typeface="+mn-cs"/>
                  </a:endParaRPr>
                </a:p>
              </p:txBody>
            </p:sp>
          </p:grpSp>
          <p:sp>
            <p:nvSpPr>
              <p:cNvPr id="8" name="文字方塊 7"/>
              <p:cNvSpPr txBox="1"/>
              <p:nvPr/>
            </p:nvSpPr>
            <p:spPr>
              <a:xfrm>
                <a:off x="6692898" y="4229269"/>
                <a:ext cx="2451101" cy="61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8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軟正黑體" pitchFamily="34" charset="-120"/>
                    <a:ea typeface="微軟正黑體" pitchFamily="34" charset="-120"/>
                  </a:rPr>
                  <a:t>造型變換</a:t>
                </a:r>
                <a:endParaRPr kumimoji="0" lang="zh-TW" altLang="en-US" sz="8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5</a:t>
            </a:fld>
            <a:endParaRPr lang="zh-TW" altLang="en-US" dirty="0"/>
          </a:p>
        </p:txBody>
      </p:sp>
      <p:sp>
        <p:nvSpPr>
          <p:cNvPr id="19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）顧客問題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63346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50</a:t>
            </a:fld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）行銷策略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" name="群組 5"/>
          <p:cNvGrpSpPr>
            <a:grpSpLocks noChangeAspect="1"/>
          </p:cNvGrpSpPr>
          <p:nvPr/>
        </p:nvGrpSpPr>
        <p:grpSpPr>
          <a:xfrm>
            <a:off x="10032998" y="565711"/>
            <a:ext cx="2844801" cy="2500660"/>
            <a:chOff x="13350199" y="4075745"/>
            <a:chExt cx="4218249" cy="3707960"/>
          </a:xfrm>
        </p:grpSpPr>
        <p:sp>
          <p:nvSpPr>
            <p:cNvPr id="7" name="矩形 6"/>
            <p:cNvSpPr/>
            <p:nvPr/>
          </p:nvSpPr>
          <p:spPr>
            <a:xfrm>
              <a:off x="14434457" y="4441371"/>
              <a:ext cx="1730829" cy="1796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95" t="350" r="17464" b="-350"/>
            <a:stretch/>
          </p:blipFill>
          <p:spPr>
            <a:xfrm>
              <a:off x="13350199" y="4075745"/>
              <a:ext cx="4218249" cy="3707960"/>
            </a:xfrm>
            <a:prstGeom prst="rect">
              <a:avLst/>
            </a:prstGeom>
          </p:spPr>
        </p:pic>
      </p:grp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00" y="1077446"/>
            <a:ext cx="6268635" cy="11063026"/>
          </a:xfrm>
          <a:prstGeom prst="rect">
            <a:avLst/>
          </a:prstGeom>
          <a:effectLst/>
        </p:spPr>
      </p:pic>
      <p:grpSp>
        <p:nvGrpSpPr>
          <p:cNvPr id="10" name="群組 9"/>
          <p:cNvGrpSpPr/>
          <p:nvPr/>
        </p:nvGrpSpPr>
        <p:grpSpPr>
          <a:xfrm>
            <a:off x="2497411" y="3054846"/>
            <a:ext cx="11396389" cy="9085626"/>
            <a:chOff x="5422734" y="2358672"/>
            <a:chExt cx="11535082" cy="9641160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8"/>
            <a:stretch/>
          </p:blipFill>
          <p:spPr>
            <a:xfrm>
              <a:off x="5422734" y="2358672"/>
              <a:ext cx="5657850" cy="964116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71"/>
            <a:stretch/>
          </p:blipFill>
          <p:spPr>
            <a:xfrm>
              <a:off x="11299966" y="2358672"/>
              <a:ext cx="5657850" cy="9598641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20902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51</a:t>
            </a:fld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）行銷策略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2" t="7917" r="11388" b="28958"/>
          <a:stretch/>
        </p:blipFill>
        <p:spPr>
          <a:xfrm>
            <a:off x="10289571" y="816069"/>
            <a:ext cx="4549638" cy="1818154"/>
          </a:xfrm>
          <a:prstGeom prst="rect">
            <a:avLst/>
          </a:prstGeom>
        </p:spPr>
      </p:pic>
      <p:grpSp>
        <p:nvGrpSpPr>
          <p:cNvPr id="7" name="群組 6"/>
          <p:cNvGrpSpPr>
            <a:grpSpLocks noChangeAspect="1"/>
          </p:cNvGrpSpPr>
          <p:nvPr/>
        </p:nvGrpSpPr>
        <p:grpSpPr>
          <a:xfrm>
            <a:off x="4361876" y="2731646"/>
            <a:ext cx="14136248" cy="9343938"/>
            <a:chOff x="5120335" y="1710313"/>
            <a:chExt cx="15162764" cy="1025311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3" t="3623" r="20163"/>
            <a:stretch/>
          </p:blipFill>
          <p:spPr bwMode="auto">
            <a:xfrm>
              <a:off x="5120335" y="1710313"/>
              <a:ext cx="13465500" cy="10253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82" t="3623"/>
            <a:stretch/>
          </p:blipFill>
          <p:spPr bwMode="auto">
            <a:xfrm>
              <a:off x="18576763" y="1710313"/>
              <a:ext cx="1706336" cy="10253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902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4175760" y="230506"/>
            <a:ext cx="14264640" cy="1234058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MH_Entry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6744" y="4552768"/>
            <a:ext cx="8737448" cy="369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200" tIns="0" rIns="0" bIns="0" anchor="ctr" anchorCtr="0">
            <a:no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2000" b="1" dirty="0" smtClean="0">
                <a:solidFill>
                  <a:srgbClr val="323B4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Chapter </a:t>
            </a:r>
            <a:r>
              <a:rPr lang="en-US" altLang="zh-CN" sz="12000" b="1" dirty="0">
                <a:solidFill>
                  <a:srgbClr val="323B4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en-US" altLang="zh-CN" sz="12000" b="1" dirty="0" smtClean="0">
              <a:solidFill>
                <a:srgbClr val="323B4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828420" y="5281200"/>
            <a:ext cx="11309685" cy="1884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TW" altLang="en-US" sz="8800" b="1" dirty="0" smtClean="0">
                <a:solidFill>
                  <a:srgbClr val="C76A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預期效益</a:t>
            </a:r>
            <a:endParaRPr lang="zh-CN" altLang="en-US" sz="8800" b="1" dirty="0">
              <a:solidFill>
                <a:srgbClr val="C76A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72" y="547449"/>
            <a:ext cx="4574296" cy="17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73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53</a:t>
            </a:fld>
            <a:endParaRPr lang="zh-TW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4134394" y="1394784"/>
            <a:ext cx="14591211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成本預估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816" y="2702743"/>
            <a:ext cx="14140368" cy="969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8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4134393" y="782968"/>
            <a:ext cx="14591211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預期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效益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54</a:t>
            </a:fld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777" y="3043115"/>
            <a:ext cx="17882446" cy="901359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488777" y="11125224"/>
            <a:ext cx="17882446" cy="8798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9" name="文字方塊 7"/>
          <p:cNvSpPr txBox="1"/>
          <p:nvPr/>
        </p:nvSpPr>
        <p:spPr>
          <a:xfrm>
            <a:off x="11125201" y="2355144"/>
            <a:ext cx="9246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預售銷售價格誤差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10% 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單位：新台幣元 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2488777" y="1719676"/>
            <a:ext cx="6934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銷貨收入項目：</a:t>
            </a:r>
            <a:endParaRPr lang="en-US" altLang="zh-TW" sz="4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月費</a:t>
            </a:r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客製化費用</a:t>
            </a:r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廣告費用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607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55</a:t>
            </a:fld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00" y="3042000"/>
            <a:ext cx="17881200" cy="90129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488777" y="11125224"/>
            <a:ext cx="17882446" cy="8798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11125201" y="2355144"/>
            <a:ext cx="9246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預售銷售價格誤差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10% 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單位：新台幣元 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4134393" y="782968"/>
            <a:ext cx="14591211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預期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效益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9060154" y="8855887"/>
            <a:ext cx="4739692" cy="1442671"/>
            <a:chOff x="3351881" y="3725529"/>
            <a:chExt cx="2712348" cy="504056"/>
          </a:xfrm>
        </p:grpSpPr>
        <p:sp>
          <p:nvSpPr>
            <p:cNvPr id="11" name="矩形圖說文字 10"/>
            <p:cNvSpPr/>
            <p:nvPr/>
          </p:nvSpPr>
          <p:spPr>
            <a:xfrm>
              <a:off x="3351881" y="3725529"/>
              <a:ext cx="2712348" cy="504056"/>
            </a:xfrm>
            <a:prstGeom prst="wedgeRectCallout">
              <a:avLst>
                <a:gd name="adj1" fmla="val -20111"/>
                <a:gd name="adj2" fmla="val 91360"/>
              </a:avLst>
            </a:prstGeom>
            <a:solidFill>
              <a:srgbClr val="C00000"/>
            </a:solidFill>
            <a:ln w="25400" cap="flat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4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3411911" y="3792891"/>
              <a:ext cx="2592288" cy="268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2019</a:t>
              </a:r>
              <a:r>
                <a:rPr kumimoji="0" lang="zh-TW" alt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年由虧轉盈</a:t>
              </a:r>
              <a:endParaRPr kumimoji="0" lang="zh-TW" altLang="en-US" sz="4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2430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56</a:t>
            </a:fld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00" y="3042000"/>
            <a:ext cx="17881200" cy="90129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488777" y="11125224"/>
            <a:ext cx="17882446" cy="8798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11125201" y="2355144"/>
            <a:ext cx="9246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預售銷售價格誤差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10% 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單位：新台幣元 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4134393" y="782968"/>
            <a:ext cx="14591211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預期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效益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3790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4175760" y="230506"/>
            <a:ext cx="14264640" cy="1234058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MH_Entry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6744" y="4552768"/>
            <a:ext cx="8737448" cy="369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200" tIns="0" rIns="0" bIns="0" anchor="ctr" anchorCtr="0">
            <a:no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2000" b="1" dirty="0" smtClean="0">
                <a:solidFill>
                  <a:srgbClr val="323B4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Chapter 7</a:t>
            </a:r>
          </a:p>
        </p:txBody>
      </p:sp>
      <p:sp>
        <p:nvSpPr>
          <p:cNvPr id="7" name="矩形 6"/>
          <p:cNvSpPr/>
          <p:nvPr/>
        </p:nvSpPr>
        <p:spPr>
          <a:xfrm>
            <a:off x="10828420" y="5281637"/>
            <a:ext cx="11309685" cy="1884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TW" altLang="en-US" sz="8800" b="1" dirty="0">
                <a:solidFill>
                  <a:srgbClr val="C76A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結論</a:t>
            </a:r>
            <a:endParaRPr lang="zh-CN" altLang="en-US" sz="8800" b="1" dirty="0">
              <a:solidFill>
                <a:srgbClr val="C76A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72" y="547449"/>
            <a:ext cx="4574296" cy="17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75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58</a:t>
            </a:fld>
            <a:endParaRPr lang="zh-TW" altLang="en-US" dirty="0"/>
          </a:p>
        </p:txBody>
      </p:sp>
      <p:grpSp>
        <p:nvGrpSpPr>
          <p:cNvPr id="8" name="组合 16"/>
          <p:cNvGrpSpPr>
            <a:grpSpLocks noChangeAspect="1"/>
          </p:cNvGrpSpPr>
          <p:nvPr/>
        </p:nvGrpSpPr>
        <p:grpSpPr>
          <a:xfrm>
            <a:off x="1713216" y="4634598"/>
            <a:ext cx="3129186" cy="5531818"/>
            <a:chOff x="1077020" y="2530549"/>
            <a:chExt cx="1639155" cy="2897720"/>
          </a:xfrm>
        </p:grpSpPr>
        <p:sp>
          <p:nvSpPr>
            <p:cNvPr id="9" name="Oval 48"/>
            <p:cNvSpPr>
              <a:spLocks noChangeAspect="1"/>
            </p:cNvSpPr>
            <p:nvPr/>
          </p:nvSpPr>
          <p:spPr>
            <a:xfrm>
              <a:off x="1077020" y="2530549"/>
              <a:ext cx="1639155" cy="1639155"/>
            </a:xfrm>
            <a:prstGeom prst="ellipse">
              <a:avLst/>
            </a:prstGeom>
            <a:solidFill>
              <a:srgbClr val="0F6FC6">
                <a:alpha val="91000"/>
              </a:srgbClr>
            </a:solidFill>
            <a:ln w="9525" cap="flat" cmpd="sng" algn="ctr">
              <a:solidFill>
                <a:srgbClr val="0F6FC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cxnSp>
          <p:nvCxnSpPr>
            <p:cNvPr id="10" name="Straight Arrow Connector 89"/>
            <p:cNvCxnSpPr/>
            <p:nvPr/>
          </p:nvCxnSpPr>
          <p:spPr>
            <a:xfrm flipH="1">
              <a:off x="1887245" y="4169704"/>
              <a:ext cx="9352" cy="1258565"/>
            </a:xfrm>
            <a:prstGeom prst="straightConnector1">
              <a:avLst/>
            </a:prstGeom>
            <a:noFill/>
            <a:ln w="38100" cap="flat" cmpd="sng" algn="ctr">
              <a:solidFill>
                <a:srgbClr val="0F6FC6"/>
              </a:solidFill>
              <a:prstDash val="solid"/>
              <a:miter lim="800000"/>
              <a:tailEnd type="oval" w="lg" len="lg"/>
            </a:ln>
            <a:effectLst/>
          </p:spPr>
        </p:cxnSp>
        <p:sp>
          <p:nvSpPr>
            <p:cNvPr id="11" name="文本框 57"/>
            <p:cNvSpPr txBox="1"/>
            <p:nvPr/>
          </p:nvSpPr>
          <p:spPr>
            <a:xfrm>
              <a:off x="1364565" y="2745544"/>
              <a:ext cx="1064065" cy="1209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7200" b="1" kern="0" noProof="0" dirty="0" smtClean="0">
                  <a:solidFill>
                    <a:sysClr val="window" lastClr="FFFFFF"/>
                  </a:solidFill>
                </a:rPr>
                <a:t>髮型</a:t>
              </a:r>
              <a:endParaRPr lang="en-US" altLang="zh-TW" sz="7200" b="1" kern="0" noProof="0" dirty="0" smtClean="0">
                <a:solidFill>
                  <a:sysClr val="window" lastClr="FFFFFF"/>
                </a:solidFill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7200" b="1" kern="0" noProof="0" dirty="0" smtClean="0">
                  <a:solidFill>
                    <a:sysClr val="window" lastClr="FFFFFF"/>
                  </a:solidFill>
                </a:rPr>
                <a:t>快</a:t>
              </a:r>
              <a:r>
                <a:rPr lang="zh-TW" altLang="en-US" sz="7200" b="1" kern="0" noProof="0" dirty="0">
                  <a:solidFill>
                    <a:sysClr val="window" lastClr="FFFFFF"/>
                  </a:solidFill>
                </a:rPr>
                <a:t>租</a:t>
              </a: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" name="组合 15"/>
          <p:cNvGrpSpPr>
            <a:grpSpLocks noChangeAspect="1"/>
          </p:cNvGrpSpPr>
          <p:nvPr/>
        </p:nvGrpSpPr>
        <p:grpSpPr>
          <a:xfrm>
            <a:off x="5811299" y="4299326"/>
            <a:ext cx="3799729" cy="5867090"/>
            <a:chOff x="2391856" y="2354926"/>
            <a:chExt cx="1990403" cy="3073344"/>
          </a:xfrm>
        </p:grpSpPr>
        <p:sp>
          <p:nvSpPr>
            <p:cNvPr id="13" name="Oval 51"/>
            <p:cNvSpPr>
              <a:spLocks noChangeAspect="1"/>
            </p:cNvSpPr>
            <p:nvPr/>
          </p:nvSpPr>
          <p:spPr>
            <a:xfrm>
              <a:off x="2391856" y="2354926"/>
              <a:ext cx="1990403" cy="1990401"/>
            </a:xfrm>
            <a:prstGeom prst="ellipse">
              <a:avLst/>
            </a:prstGeom>
            <a:solidFill>
              <a:srgbClr val="009DD9">
                <a:alpha val="91000"/>
              </a:srgbClr>
            </a:solidFill>
            <a:ln w="9525" cap="flat" cmpd="sng" algn="ctr">
              <a:solidFill>
                <a:srgbClr val="009DD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cxnSp>
          <p:nvCxnSpPr>
            <p:cNvPr id="14" name="Straight Arrow Connector 87"/>
            <p:cNvCxnSpPr/>
            <p:nvPr/>
          </p:nvCxnSpPr>
          <p:spPr>
            <a:xfrm>
              <a:off x="3387057" y="4345327"/>
              <a:ext cx="0" cy="1082943"/>
            </a:xfrm>
            <a:prstGeom prst="straightConnector1">
              <a:avLst/>
            </a:prstGeom>
            <a:noFill/>
            <a:ln w="38100" cap="flat" cmpd="sng" algn="ctr">
              <a:solidFill>
                <a:srgbClr val="009DD9"/>
              </a:solidFill>
              <a:prstDash val="solid"/>
              <a:miter lim="800000"/>
              <a:tailEnd type="oval" w="lg" len="lg"/>
            </a:ln>
            <a:effectLst/>
          </p:spPr>
        </p:cxnSp>
        <p:sp>
          <p:nvSpPr>
            <p:cNvPr id="15" name="文本框 58"/>
            <p:cNvSpPr txBox="1"/>
            <p:nvPr/>
          </p:nvSpPr>
          <p:spPr>
            <a:xfrm>
              <a:off x="2747544" y="2616567"/>
              <a:ext cx="1279027" cy="14671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8800" b="1" kern="0" dirty="0" smtClean="0">
                  <a:solidFill>
                    <a:sysClr val="window" lastClr="FFFFFF"/>
                  </a:solidFill>
                </a:rPr>
                <a:t>多樣</a:t>
              </a:r>
              <a:endParaRPr lang="en-US" altLang="zh-TW" sz="8800" b="1" kern="0" dirty="0" smtClean="0">
                <a:solidFill>
                  <a:sysClr val="window" lastClr="FFFFFF"/>
                </a:solidFill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造型</a:t>
              </a:r>
              <a:endParaRPr kumimoji="0" lang="zh-CN" altLang="en-US" sz="8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" name="组合 6"/>
          <p:cNvGrpSpPr>
            <a:grpSpLocks noChangeAspect="1"/>
          </p:cNvGrpSpPr>
          <p:nvPr/>
        </p:nvGrpSpPr>
        <p:grpSpPr>
          <a:xfrm>
            <a:off x="10491394" y="3964059"/>
            <a:ext cx="4470266" cy="6202357"/>
            <a:chOff x="4007458" y="2179303"/>
            <a:chExt cx="2341649" cy="3248966"/>
          </a:xfrm>
        </p:grpSpPr>
        <p:sp>
          <p:nvSpPr>
            <p:cNvPr id="17" name="Oval 56"/>
            <p:cNvSpPr>
              <a:spLocks noChangeAspect="1"/>
            </p:cNvSpPr>
            <p:nvPr/>
          </p:nvSpPr>
          <p:spPr>
            <a:xfrm>
              <a:off x="4007458" y="2179303"/>
              <a:ext cx="2341649" cy="2341649"/>
            </a:xfrm>
            <a:prstGeom prst="ellipse">
              <a:avLst/>
            </a:prstGeom>
            <a:solidFill>
              <a:srgbClr val="0BBCC5">
                <a:alpha val="90588"/>
              </a:srgbClr>
            </a:solidFill>
            <a:ln w="9525" cap="flat" cmpd="sng" algn="ctr">
              <a:solidFill>
                <a:srgbClr val="0BD0D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cxnSp>
          <p:nvCxnSpPr>
            <p:cNvPr id="18" name="Straight Arrow Connector 90"/>
            <p:cNvCxnSpPr/>
            <p:nvPr/>
          </p:nvCxnSpPr>
          <p:spPr>
            <a:xfrm flipH="1">
              <a:off x="5178282" y="4520952"/>
              <a:ext cx="1" cy="907317"/>
            </a:xfrm>
            <a:prstGeom prst="straightConnector1">
              <a:avLst/>
            </a:prstGeom>
            <a:noFill/>
            <a:ln w="38100" cap="flat" cmpd="sng" algn="ctr">
              <a:solidFill>
                <a:srgbClr val="0BBCC5"/>
              </a:solidFill>
              <a:prstDash val="solid"/>
              <a:miter lim="800000"/>
              <a:tailEnd type="oval" w="lg" len="lg"/>
            </a:ln>
            <a:effectLst/>
          </p:spPr>
        </p:cxnSp>
        <p:sp>
          <p:nvSpPr>
            <p:cNvPr id="19" name="文本框 59"/>
            <p:cNvSpPr txBox="1"/>
            <p:nvPr/>
          </p:nvSpPr>
          <p:spPr>
            <a:xfrm>
              <a:off x="4357395" y="2398919"/>
              <a:ext cx="1641776" cy="1902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11500" b="1" kern="0" dirty="0" smtClean="0">
                  <a:solidFill>
                    <a:sysClr val="window" lastClr="FFFFFF"/>
                  </a:solidFill>
                </a:rPr>
                <a:t>創新</a:t>
              </a:r>
              <a:endParaRPr lang="en-US" altLang="zh-TW" sz="11500" b="1" kern="0" dirty="0" smtClean="0">
                <a:solidFill>
                  <a:sysClr val="window" lastClr="FFFFFF"/>
                </a:solidFill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租賃</a:t>
              </a:r>
              <a:endParaRPr kumimoji="0" lang="zh-CN" altLang="en-US" sz="115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0" name="组合 5"/>
          <p:cNvGrpSpPr>
            <a:grpSpLocks noChangeAspect="1"/>
          </p:cNvGrpSpPr>
          <p:nvPr/>
        </p:nvGrpSpPr>
        <p:grpSpPr>
          <a:xfrm>
            <a:off x="15734490" y="3628785"/>
            <a:ext cx="5140807" cy="6537631"/>
            <a:chOff x="5863524" y="2003678"/>
            <a:chExt cx="2692897" cy="3424592"/>
          </a:xfrm>
        </p:grpSpPr>
        <p:sp>
          <p:nvSpPr>
            <p:cNvPr id="21" name="Oval 57"/>
            <p:cNvSpPr>
              <a:spLocks noChangeAspect="1"/>
            </p:cNvSpPr>
            <p:nvPr/>
          </p:nvSpPr>
          <p:spPr>
            <a:xfrm>
              <a:off x="5863524" y="2003678"/>
              <a:ext cx="2692897" cy="2692896"/>
            </a:xfrm>
            <a:prstGeom prst="ellipse">
              <a:avLst/>
            </a:prstGeom>
            <a:solidFill>
              <a:srgbClr val="10CF9B">
                <a:alpha val="91000"/>
              </a:srgbClr>
            </a:solidFill>
            <a:ln w="9525" cap="flat" cmpd="sng" algn="ctr">
              <a:solidFill>
                <a:srgbClr val="10CF9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cxnSp>
          <p:nvCxnSpPr>
            <p:cNvPr id="22" name="Straight Arrow Connector 92"/>
            <p:cNvCxnSpPr/>
            <p:nvPr/>
          </p:nvCxnSpPr>
          <p:spPr>
            <a:xfrm flipH="1">
              <a:off x="7150099" y="4696575"/>
              <a:ext cx="1" cy="731695"/>
            </a:xfrm>
            <a:prstGeom prst="straightConnector1">
              <a:avLst/>
            </a:prstGeom>
            <a:noFill/>
            <a:ln w="38100" cap="flat" cmpd="sng" algn="ctr">
              <a:solidFill>
                <a:srgbClr val="10CF9B"/>
              </a:solidFill>
              <a:prstDash val="solid"/>
              <a:miter lim="800000"/>
              <a:tailEnd type="oval" w="lg" len="lg"/>
            </a:ln>
            <a:effectLst/>
          </p:spPr>
        </p:cxnSp>
        <p:sp>
          <p:nvSpPr>
            <p:cNvPr id="23" name="文本框 60"/>
            <p:cNvSpPr txBox="1"/>
            <p:nvPr/>
          </p:nvSpPr>
          <p:spPr>
            <a:xfrm>
              <a:off x="6234580" y="2213511"/>
              <a:ext cx="1950785" cy="2273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13800" b="1" kern="0" dirty="0" smtClean="0">
                  <a:solidFill>
                    <a:sysClr val="window" lastClr="FFFFFF"/>
                  </a:solidFill>
                </a:rPr>
                <a:t>時尚</a:t>
              </a:r>
              <a:endParaRPr lang="en-US" altLang="zh-TW" sz="13800" b="1" kern="0" dirty="0" smtClean="0">
                <a:solidFill>
                  <a:sysClr val="window" lastClr="FFFFFF"/>
                </a:solidFill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3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專業</a:t>
              </a:r>
              <a:endParaRPr kumimoji="0" lang="zh-CN" altLang="en-US" sz="13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7" name="標題 1"/>
          <p:cNvSpPr txBox="1">
            <a:spLocks/>
          </p:cNvSpPr>
          <p:nvPr/>
        </p:nvSpPr>
        <p:spPr>
          <a:xfrm>
            <a:off x="4668994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結論</a:t>
            </a:r>
            <a:endParaRPr lang="zh-TW" altLang="en-US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1357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4175760" y="230506"/>
            <a:ext cx="14264640" cy="1234058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MH_Entry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6744" y="4552768"/>
            <a:ext cx="8737448" cy="369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200" tIns="0" rIns="0" bIns="0" anchor="ctr" anchorCtr="0">
            <a:no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2000" b="1" dirty="0" smtClean="0">
                <a:solidFill>
                  <a:srgbClr val="323B4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Chapter 7</a:t>
            </a:r>
          </a:p>
        </p:txBody>
      </p:sp>
      <p:sp>
        <p:nvSpPr>
          <p:cNvPr id="7" name="矩形 6"/>
          <p:cNvSpPr/>
          <p:nvPr/>
        </p:nvSpPr>
        <p:spPr>
          <a:xfrm>
            <a:off x="10828420" y="5281637"/>
            <a:ext cx="1130968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TW" altLang="en-US" sz="8800" b="1" dirty="0" smtClean="0">
                <a:solidFill>
                  <a:srgbClr val="C76A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參考資</a:t>
            </a:r>
            <a:r>
              <a:rPr lang="zh-TW" altLang="en-US" sz="8800" b="1" dirty="0">
                <a:solidFill>
                  <a:srgbClr val="C76A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料</a:t>
            </a:r>
            <a:endParaRPr lang="zh-CN" altLang="en-US" sz="8800" b="1" dirty="0">
              <a:solidFill>
                <a:srgbClr val="C76A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72" y="547449"/>
            <a:ext cx="4574296" cy="17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7" t="5420" r="15068" b="5102"/>
          <a:stretch/>
        </p:blipFill>
        <p:spPr>
          <a:xfrm>
            <a:off x="17405479" y="3706987"/>
            <a:ext cx="4307125" cy="8177315"/>
          </a:xfrm>
          <a:prstGeom prst="rect">
            <a:avLst/>
          </a:prstGeom>
        </p:spPr>
      </p:pic>
      <p:grpSp>
        <p:nvGrpSpPr>
          <p:cNvPr id="38" name="群組 37"/>
          <p:cNvGrpSpPr/>
          <p:nvPr/>
        </p:nvGrpSpPr>
        <p:grpSpPr>
          <a:xfrm>
            <a:off x="1830676" y="3929556"/>
            <a:ext cx="4918858" cy="6723869"/>
            <a:chOff x="1566123" y="1614175"/>
            <a:chExt cx="2394317" cy="3341618"/>
          </a:xfrm>
        </p:grpSpPr>
        <p:grpSp>
          <p:nvGrpSpPr>
            <p:cNvPr id="39" name="群組 38"/>
            <p:cNvGrpSpPr/>
            <p:nvPr/>
          </p:nvGrpSpPr>
          <p:grpSpPr>
            <a:xfrm>
              <a:off x="1566123" y="1614175"/>
              <a:ext cx="2394317" cy="3341618"/>
              <a:chOff x="1566123" y="1614175"/>
              <a:chExt cx="2394317" cy="3341618"/>
            </a:xfrm>
          </p:grpSpPr>
          <p:pic>
            <p:nvPicPr>
              <p:cNvPr id="41" name="圖片 4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628" r="15605"/>
              <a:stretch/>
            </p:blipFill>
            <p:spPr>
              <a:xfrm>
                <a:off x="1566123" y="1614175"/>
                <a:ext cx="2394317" cy="3341618"/>
              </a:xfrm>
              <a:prstGeom prst="rect">
                <a:avLst/>
              </a:prstGeom>
            </p:spPr>
          </p:pic>
          <p:sp>
            <p:nvSpPr>
              <p:cNvPr id="42" name="矩形 41"/>
              <p:cNvSpPr/>
              <p:nvPr/>
            </p:nvSpPr>
            <p:spPr>
              <a:xfrm>
                <a:off x="1566123" y="4149078"/>
                <a:ext cx="2394317" cy="806713"/>
              </a:xfrm>
              <a:prstGeom prst="rect">
                <a:avLst/>
              </a:prstGeom>
              <a:solidFill>
                <a:sysClr val="windowText" lastClr="000000">
                  <a:alpha val="49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endParaRPr>
              </a:p>
            </p:txBody>
          </p:sp>
        </p:grpSp>
        <p:sp>
          <p:nvSpPr>
            <p:cNvPr id="40" name="文字方塊 39"/>
            <p:cNvSpPr txBox="1"/>
            <p:nvPr/>
          </p:nvSpPr>
          <p:spPr>
            <a:xfrm>
              <a:off x="2028968" y="4229270"/>
              <a:ext cx="1468626" cy="657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rPr>
                <a:t>禿頭</a:t>
              </a:r>
              <a:endParaRPr kumimoji="0" lang="zh-TW" altLang="en-US" sz="8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53" name="群組 52"/>
          <p:cNvGrpSpPr/>
          <p:nvPr/>
        </p:nvGrpSpPr>
        <p:grpSpPr>
          <a:xfrm>
            <a:off x="18967928" y="3043647"/>
            <a:ext cx="2373197" cy="2823719"/>
            <a:chOff x="4572000" y="1501450"/>
            <a:chExt cx="1061721" cy="1467696"/>
          </a:xfrm>
        </p:grpSpPr>
        <p:sp>
          <p:nvSpPr>
            <p:cNvPr id="54" name="文字方塊 53"/>
            <p:cNvSpPr txBox="1"/>
            <p:nvPr/>
          </p:nvSpPr>
          <p:spPr>
            <a:xfrm>
              <a:off x="4615900" y="2153278"/>
              <a:ext cx="855228" cy="815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9600" b="1" i="0" u="none" strike="noStrike" kern="0" cap="none" spc="0" normalizeH="0" baseline="0" noProof="0" dirty="0" smtClean="0">
                  <a:ln w="19050">
                    <a:solidFill>
                      <a:sysClr val="window" lastClr="FFFFFF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</a:rPr>
                <a:t>18</a:t>
              </a:r>
            </a:p>
          </p:txBody>
        </p:sp>
        <p:pic>
          <p:nvPicPr>
            <p:cNvPr id="55" name="圖片 5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074" b="73704" l="10000" r="90000">
                          <a14:foregroundMark x1="51481" y1="50000" x2="51481" y2="50000"/>
                          <a14:foregroundMark x1="63889" y1="50741" x2="63889" y2="50741"/>
                          <a14:foregroundMark x1="74444" y1="52222" x2="74444" y2="52222"/>
                          <a14:foregroundMark x1="36667" y1="49630" x2="36667" y2="49630"/>
                          <a14:foregroundMark x1="26111" y1="52222" x2="26111" y2="52222"/>
                          <a14:foregroundMark x1="42963" y1="65370" x2="42963" y2="65370"/>
                          <a14:foregroundMark x1="51111" y1="69815" x2="51111" y2="69815"/>
                          <a14:foregroundMark x1="60185" y1="67963" x2="60185" y2="67963"/>
                          <a14:foregroundMark x1="63889" y1="67778" x2="63889" y2="67778"/>
                          <a14:foregroundMark x1="52407" y1="67037" x2="52407" y2="67037"/>
                          <a14:foregroundMark x1="42593" y1="67037" x2="42593" y2="67037"/>
                          <a14:foregroundMark x1="35185" y1="66296" x2="35185" y2="66296"/>
                          <a14:foregroundMark x1="32222" y1="67963" x2="32222" y2="67963"/>
                          <a14:foregroundMark x1="36852" y1="67778" x2="36852" y2="6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1" t="24147" r="10540" b="25482"/>
            <a:stretch/>
          </p:blipFill>
          <p:spPr>
            <a:xfrm rot="21289948">
              <a:off x="4572000" y="1501450"/>
              <a:ext cx="1061721" cy="677743"/>
            </a:xfrm>
            <a:prstGeom prst="rect">
              <a:avLst/>
            </a:prstGeom>
          </p:spPr>
        </p:pic>
      </p:grpSp>
      <p:grpSp>
        <p:nvGrpSpPr>
          <p:cNvPr id="56" name="群組 55"/>
          <p:cNvGrpSpPr/>
          <p:nvPr/>
        </p:nvGrpSpPr>
        <p:grpSpPr>
          <a:xfrm>
            <a:off x="7685981" y="5013418"/>
            <a:ext cx="8248078" cy="5308639"/>
            <a:chOff x="2902745" y="2842360"/>
            <a:chExt cx="4461373" cy="2854622"/>
          </a:xfrm>
        </p:grpSpPr>
        <p:pic>
          <p:nvPicPr>
            <p:cNvPr id="57" name="圖片 56"/>
            <p:cNvPicPr>
              <a:picLocks noChangeAspect="1"/>
            </p:cNvPicPr>
            <p:nvPr/>
          </p:nvPicPr>
          <p:blipFill rotWithShape="1">
            <a:blip r:embed="rId6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50" b="97750" l="2759" r="37414">
                          <a14:foregroundMark x1="15862" y1="22250" x2="15862" y2="22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6" r="61959"/>
            <a:stretch/>
          </p:blipFill>
          <p:spPr>
            <a:xfrm>
              <a:off x="2902745" y="2842360"/>
              <a:ext cx="1466302" cy="2854622"/>
            </a:xfrm>
            <a:prstGeom prst="rect">
              <a:avLst/>
            </a:prstGeom>
          </p:spPr>
        </p:pic>
        <p:pic>
          <p:nvPicPr>
            <p:cNvPr id="58" name="圖片 57"/>
            <p:cNvPicPr>
              <a:picLocks noChangeAspect="1"/>
            </p:cNvPicPr>
            <p:nvPr/>
          </p:nvPicPr>
          <p:blipFill rotWithShape="1">
            <a:blip r:embed="rId6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50" b="97750" l="2759" r="37414">
                          <a14:foregroundMark x1="15862" y1="22250" x2="15862" y2="22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6" r="61959"/>
            <a:stretch/>
          </p:blipFill>
          <p:spPr>
            <a:xfrm>
              <a:off x="4400280" y="2842360"/>
              <a:ext cx="1466302" cy="2854622"/>
            </a:xfrm>
            <a:prstGeom prst="rect">
              <a:avLst/>
            </a:prstGeom>
          </p:spPr>
        </p:pic>
        <p:pic>
          <p:nvPicPr>
            <p:cNvPr id="59" name="圖片 58"/>
            <p:cNvPicPr>
              <a:picLocks noChangeAspect="1"/>
            </p:cNvPicPr>
            <p:nvPr/>
          </p:nvPicPr>
          <p:blipFill rotWithShape="1">
            <a:blip r:embed="rId6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50" b="97750" l="2759" r="37414">
                          <a14:foregroundMark x1="15862" y1="22250" x2="15862" y2="22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6" r="61959"/>
            <a:stretch/>
          </p:blipFill>
          <p:spPr>
            <a:xfrm>
              <a:off x="5897816" y="2842360"/>
              <a:ext cx="1466302" cy="2854622"/>
            </a:xfrm>
            <a:prstGeom prst="rect">
              <a:avLst/>
            </a:prstGeom>
          </p:spPr>
        </p:pic>
      </p:grpSp>
      <p:pic>
        <p:nvPicPr>
          <p:cNvPr id="60" name="圖片 5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50" b="97750" l="2759" r="37414">
                        <a14:foregroundMark x1="15862" y1="22250" x2="15862" y2="2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6" r="61959"/>
          <a:stretch/>
        </p:blipFill>
        <p:spPr>
          <a:xfrm>
            <a:off x="10446010" y="5013418"/>
            <a:ext cx="2728017" cy="5308639"/>
          </a:xfrm>
          <a:prstGeom prst="rect">
            <a:avLst/>
          </a:prstGeom>
        </p:spPr>
      </p:pic>
      <p:sp>
        <p:nvSpPr>
          <p:cNvPr id="61" name="矩形 60"/>
          <p:cNvSpPr/>
          <p:nvPr/>
        </p:nvSpPr>
        <p:spPr>
          <a:xfrm>
            <a:off x="7472552" y="4937870"/>
            <a:ext cx="9335933" cy="5715551"/>
          </a:xfrm>
          <a:prstGeom prst="rect">
            <a:avLst/>
          </a:prstGeom>
          <a:noFill/>
          <a:ln w="76200" cap="flat" cmpd="sng" algn="ctr">
            <a:solidFill>
              <a:srgbClr val="49BAC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7472552" y="3614086"/>
            <a:ext cx="93359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7200" b="1" dirty="0">
                <a:solidFill>
                  <a:srgbClr val="49BAC9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en-US" altLang="zh-TW" sz="7200" b="1" dirty="0" smtClean="0">
                <a:solidFill>
                  <a:srgbClr val="49BAC9"/>
                </a:solidFill>
                <a:latin typeface="微軟正黑體" pitchFamily="34" charset="-120"/>
                <a:ea typeface="微軟正黑體" pitchFamily="34" charset="-120"/>
              </a:rPr>
              <a:t>0</a:t>
            </a:r>
            <a:r>
              <a:rPr lang="zh-TW" altLang="en-US" sz="7200" b="1" dirty="0" smtClean="0">
                <a:solidFill>
                  <a:srgbClr val="49BAC9"/>
                </a:solidFill>
                <a:latin typeface="微軟正黑體" pitchFamily="34" charset="-120"/>
                <a:ea typeface="微軟正黑體" pitchFamily="34" charset="-120"/>
              </a:rPr>
              <a:t>－</a:t>
            </a:r>
            <a:r>
              <a:rPr lang="en-US" altLang="zh-TW" sz="7200" b="1" dirty="0" smtClean="0">
                <a:solidFill>
                  <a:srgbClr val="49BAC9"/>
                </a:solidFill>
                <a:latin typeface="微軟正黑體" pitchFamily="34" charset="-120"/>
                <a:ea typeface="微軟正黑體" pitchFamily="34" charset="-120"/>
              </a:rPr>
              <a:t>55</a:t>
            </a:r>
            <a:r>
              <a:rPr lang="zh-TW" altLang="en-US" sz="7200" b="1" dirty="0" smtClean="0">
                <a:solidFill>
                  <a:srgbClr val="49BAC9"/>
                </a:solidFill>
                <a:latin typeface="微軟正黑體" pitchFamily="34" charset="-120"/>
                <a:ea typeface="微軟正黑體" pitchFamily="34" charset="-120"/>
              </a:rPr>
              <a:t>歲</a:t>
            </a:r>
            <a:r>
              <a:rPr lang="zh-TW" altLang="en-US" sz="7200" b="1" dirty="0">
                <a:solidFill>
                  <a:srgbClr val="49BAC9"/>
                </a:solidFill>
                <a:latin typeface="微軟正黑體" pitchFamily="34" charset="-120"/>
                <a:ea typeface="微軟正黑體" pitchFamily="34" charset="-120"/>
              </a:rPr>
              <a:t>男性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6</a:t>
            </a:fld>
            <a:endParaRPr lang="zh-TW" altLang="en-US" dirty="0"/>
          </a:p>
        </p:txBody>
      </p:sp>
      <p:sp>
        <p:nvSpPr>
          <p:cNvPr id="74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）顧客問題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4432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60</a:t>
            </a:fld>
            <a:endParaRPr lang="zh-TW" altLang="en-US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4668994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參考資料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69119" y="2597835"/>
            <a:ext cx="17121761" cy="920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 smtClean="0">
                <a:solidFill>
                  <a:srgbClr val="C76A45"/>
                </a:solidFill>
              </a:rPr>
              <a:t>1.  C.Y.S. </a:t>
            </a:r>
            <a:r>
              <a:rPr lang="zh-TW" altLang="en-US" sz="4000" b="1" dirty="0" smtClean="0">
                <a:solidFill>
                  <a:srgbClr val="C76A45"/>
                </a:solidFill>
              </a:rPr>
              <a:t>假髮 接髮</a:t>
            </a:r>
            <a:endParaRPr lang="en-US" altLang="zh-TW" sz="4000" b="1" dirty="0" smtClean="0">
              <a:solidFill>
                <a:srgbClr val="C76A45"/>
              </a:solidFill>
            </a:endParaRPr>
          </a:p>
          <a:p>
            <a:r>
              <a:rPr lang="en-US" altLang="zh-TW" sz="3200" dirty="0" smtClean="0"/>
              <a:t>http</a:t>
            </a:r>
            <a:r>
              <a:rPr lang="en-US" altLang="zh-TW" sz="3200" dirty="0"/>
              <a:t>://www.wig.com.tw/?</a:t>
            </a:r>
            <a:r>
              <a:rPr lang="en-US" altLang="zh-TW" sz="3200" dirty="0" smtClean="0"/>
              <a:t>gclid=CjwKCAiAxuTQBRBmEiwAAkFF1qmym55OAxr4tyNlZd8jQ6kvlIIS4sea-hhL6OOywqvIx8QA643MaRoC7SgQAvD_BwE</a:t>
            </a:r>
          </a:p>
          <a:p>
            <a:endParaRPr lang="en-US" altLang="zh-TW" sz="3200" dirty="0" smtClean="0"/>
          </a:p>
          <a:p>
            <a:r>
              <a:rPr lang="en-US" altLang="zh-TW" sz="4000" b="1" dirty="0" smtClean="0">
                <a:solidFill>
                  <a:srgbClr val="C76A45"/>
                </a:solidFill>
              </a:rPr>
              <a:t>2.  WE CARE</a:t>
            </a:r>
            <a:endParaRPr lang="en-US" altLang="zh-TW" sz="4000" b="1" dirty="0">
              <a:solidFill>
                <a:srgbClr val="C76A45"/>
              </a:solidFill>
            </a:endParaRPr>
          </a:p>
          <a:p>
            <a:r>
              <a:rPr lang="en-US" altLang="zh-TW" sz="3200" dirty="0"/>
              <a:t>http://www.167167.com/</a:t>
            </a:r>
            <a:endParaRPr lang="en-US" altLang="zh-TW" sz="3200" dirty="0" smtClean="0"/>
          </a:p>
          <a:p>
            <a:endParaRPr lang="en-US" altLang="zh-TW" sz="3200" dirty="0"/>
          </a:p>
          <a:p>
            <a:pPr marL="742950" indent="-742950">
              <a:buAutoNum type="arabicPeriod" startAt="3"/>
            </a:pPr>
            <a:r>
              <a:rPr lang="zh-TW" altLang="en-US" sz="4000" b="1" dirty="0" smtClean="0">
                <a:solidFill>
                  <a:srgbClr val="C76A45"/>
                </a:solidFill>
              </a:rPr>
              <a:t>圖片</a:t>
            </a:r>
            <a:r>
              <a:rPr lang="zh-TW" altLang="en-US" sz="4000" b="1" dirty="0">
                <a:solidFill>
                  <a:srgbClr val="C76A45"/>
                </a:solidFill>
              </a:rPr>
              <a:t>來源</a:t>
            </a:r>
            <a:r>
              <a:rPr lang="zh-TW" altLang="en-US" sz="4000" b="1" dirty="0" smtClean="0">
                <a:solidFill>
                  <a:srgbClr val="C76A45"/>
                </a:solidFill>
              </a:rPr>
              <a:t>：</a:t>
            </a:r>
            <a:r>
              <a:rPr lang="en-US" altLang="zh-TW" sz="3200" dirty="0" smtClean="0"/>
              <a:t>GOOGLE</a:t>
            </a:r>
            <a:r>
              <a:rPr lang="zh-TW" altLang="en-US" sz="3200" dirty="0" smtClean="0"/>
              <a:t>、</a:t>
            </a:r>
            <a:r>
              <a:rPr lang="en-US" altLang="zh-TW" sz="3200" dirty="0" smtClean="0"/>
              <a:t>YOUTUBE</a:t>
            </a:r>
            <a:r>
              <a:rPr lang="zh-TW" altLang="en-US" sz="3200" dirty="0" smtClean="0"/>
              <a:t>、</a:t>
            </a:r>
            <a:r>
              <a:rPr lang="en-US" altLang="zh-TW" sz="3200" dirty="0" smtClean="0"/>
              <a:t>FACEBOOK</a:t>
            </a:r>
            <a:r>
              <a:rPr lang="zh-TW" altLang="en-US" sz="3200" dirty="0" smtClean="0"/>
              <a:t>、</a:t>
            </a:r>
            <a:r>
              <a:rPr lang="en-US" altLang="zh-TW" sz="3200" dirty="0" smtClean="0"/>
              <a:t>INSTAGRAM</a:t>
            </a:r>
            <a:r>
              <a:rPr lang="zh-TW" altLang="en-US" sz="3200" dirty="0" smtClean="0"/>
              <a:t>、</a:t>
            </a:r>
            <a:r>
              <a:rPr lang="en-US" altLang="zh-TW" sz="3200" dirty="0" smtClean="0"/>
              <a:t>YAHOO</a:t>
            </a:r>
          </a:p>
          <a:p>
            <a:endParaRPr lang="en-US" altLang="zh-TW" sz="3200" dirty="0"/>
          </a:p>
          <a:p>
            <a:r>
              <a:rPr lang="en-US" altLang="zh-TW" sz="4000" b="1" dirty="0" smtClean="0">
                <a:solidFill>
                  <a:srgbClr val="C76A45"/>
                </a:solidFill>
              </a:rPr>
              <a:t>4.  ttnet.net</a:t>
            </a:r>
          </a:p>
          <a:p>
            <a:r>
              <a:rPr lang="en-US" altLang="zh-TW" sz="3200" dirty="0"/>
              <a:t>http://tw.ttnet.net/taiwan-products/%E5%81%87%E9%AB%AE.html</a:t>
            </a:r>
          </a:p>
          <a:p>
            <a:endParaRPr lang="en-US" altLang="zh-TW" sz="3200" dirty="0" smtClean="0"/>
          </a:p>
          <a:p>
            <a:r>
              <a:rPr lang="en-US" altLang="zh-TW" sz="4000" b="1" dirty="0" smtClean="0">
                <a:solidFill>
                  <a:srgbClr val="C76A45"/>
                </a:solidFill>
              </a:rPr>
              <a:t>5.  MIC </a:t>
            </a:r>
            <a:r>
              <a:rPr lang="zh-TW" altLang="en-US" sz="4000" b="1" dirty="0" smtClean="0">
                <a:solidFill>
                  <a:srgbClr val="C76A45"/>
                </a:solidFill>
              </a:rPr>
              <a:t>資策會 產業情報研究所</a:t>
            </a:r>
            <a:endParaRPr lang="en-US" altLang="zh-TW" sz="4000" b="1" dirty="0" smtClean="0">
              <a:solidFill>
                <a:srgbClr val="C76A45"/>
              </a:solidFill>
            </a:endParaRPr>
          </a:p>
          <a:p>
            <a:r>
              <a:rPr lang="en-US" altLang="zh-TW" sz="3200" dirty="0"/>
              <a:t>https://mic.iii.org.tw/</a:t>
            </a:r>
          </a:p>
          <a:p>
            <a:endParaRPr lang="en-US" altLang="zh-TW" sz="3200" dirty="0" smtClean="0"/>
          </a:p>
          <a:p>
            <a:r>
              <a:rPr lang="en-US" altLang="zh-TW" sz="4000" b="1" dirty="0">
                <a:solidFill>
                  <a:srgbClr val="C76A45"/>
                </a:solidFill>
              </a:rPr>
              <a:t>6</a:t>
            </a:r>
            <a:r>
              <a:rPr lang="en-US" altLang="zh-TW" sz="4000" b="1" dirty="0" smtClean="0">
                <a:solidFill>
                  <a:srgbClr val="C76A45"/>
                </a:solidFill>
              </a:rPr>
              <a:t>.  DOMO</a:t>
            </a:r>
            <a:r>
              <a:rPr lang="zh-TW" altLang="en-US" sz="4000" b="1" dirty="0" smtClean="0">
                <a:solidFill>
                  <a:srgbClr val="C76A45"/>
                </a:solidFill>
              </a:rPr>
              <a:t>科技假髮</a:t>
            </a:r>
            <a:endParaRPr lang="en-US" altLang="zh-TW" sz="4000" b="1" dirty="0">
              <a:solidFill>
                <a:srgbClr val="C76A45"/>
              </a:solidFill>
            </a:endParaRPr>
          </a:p>
          <a:p>
            <a:r>
              <a:rPr lang="en-US" altLang="zh-TW" sz="3200" dirty="0"/>
              <a:t>http://www.domohair.com/</a:t>
            </a:r>
          </a:p>
        </p:txBody>
      </p:sp>
    </p:spTree>
    <p:extLst>
      <p:ext uri="{BB962C8B-B14F-4D97-AF65-F5344CB8AC3E}">
        <p14:creationId xmlns:p14="http://schemas.microsoft.com/office/powerpoint/2010/main" val="2122771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289512" y="7881218"/>
            <a:ext cx="14280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0" b="1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8000" b="1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8000" b="1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Thank you for listening -</a:t>
            </a:r>
            <a:endParaRPr lang="zh-TW" altLang="en-US" sz="8000" b="1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61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r="11926" b="6351"/>
          <a:stretch/>
        </p:blipFill>
        <p:spPr>
          <a:xfrm>
            <a:off x="7054299" y="2866609"/>
            <a:ext cx="8751403" cy="3780705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524890" y="6326540"/>
            <a:ext cx="98102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b="1" dirty="0" smtClean="0">
                <a:solidFill>
                  <a:schemeClr val="accent2">
                    <a:lumMod val="50000"/>
                  </a:schemeClr>
                </a:solidFill>
              </a:rPr>
              <a:t>多樣造型　造樣有型</a:t>
            </a:r>
            <a:endParaRPr lang="zh-TW" altLang="en-US" sz="8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880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7</a:t>
            </a:fld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7472552" y="4937870"/>
            <a:ext cx="9335932" cy="5694012"/>
          </a:xfrm>
          <a:prstGeom prst="rect">
            <a:avLst/>
          </a:prstGeom>
          <a:noFill/>
          <a:ln w="76200" cap="flat" cmpd="sng" algn="ctr">
            <a:solidFill>
              <a:srgbClr val="F573B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50" b="98250" l="61552" r="98621">
                        <a14:foregroundMark x1="83966" y1="16250" x2="83966" y2="1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50"/>
          <a:stretch/>
        </p:blipFill>
        <p:spPr>
          <a:xfrm>
            <a:off x="7637640" y="5013416"/>
            <a:ext cx="3014717" cy="53106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472551" y="3597705"/>
            <a:ext cx="933593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7500" b="1" dirty="0" smtClean="0">
                <a:solidFill>
                  <a:srgbClr val="F573B7"/>
                </a:solidFill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lang="zh-TW" altLang="en-US" sz="7500" b="1" dirty="0" smtClean="0">
                <a:solidFill>
                  <a:srgbClr val="F573B7"/>
                </a:solidFill>
                <a:latin typeface="微軟正黑體" pitchFamily="34" charset="-120"/>
                <a:ea typeface="微軟正黑體" pitchFamily="34" charset="-120"/>
              </a:rPr>
              <a:t>歲後女性</a:t>
            </a:r>
            <a:endParaRPr lang="zh-TW" altLang="en-US" sz="7500" b="1" dirty="0">
              <a:solidFill>
                <a:srgbClr val="F573B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352661" y="7317984"/>
            <a:ext cx="587932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500" b="1" dirty="0" smtClean="0">
                <a:solidFill>
                  <a:srgbClr val="F573B7"/>
                </a:solidFill>
                <a:latin typeface="微軟正黑體" pitchFamily="34" charset="-120"/>
                <a:ea typeface="微軟正黑體" pitchFamily="34" charset="-120"/>
              </a:rPr>
              <a:t>13</a:t>
            </a:r>
            <a:r>
              <a:rPr lang="zh-TW" altLang="en-US" sz="7500" b="1" dirty="0" smtClean="0">
                <a:solidFill>
                  <a:srgbClr val="F573B7"/>
                </a:solidFill>
                <a:latin typeface="微軟正黑體" pitchFamily="34" charset="-120"/>
                <a:ea typeface="微軟正黑體" pitchFamily="34" charset="-120"/>
              </a:rPr>
              <a:t>～</a:t>
            </a:r>
            <a:r>
              <a:rPr lang="en-US" altLang="zh-TW" sz="7500" b="1" dirty="0" smtClean="0">
                <a:solidFill>
                  <a:srgbClr val="F573B7"/>
                </a:solidFill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sz="7500" b="1" dirty="0" smtClean="0">
                <a:solidFill>
                  <a:srgbClr val="F573B7"/>
                </a:solidFill>
                <a:latin typeface="微軟正黑體" pitchFamily="34" charset="-120"/>
                <a:ea typeface="微軟正黑體" pitchFamily="34" charset="-120"/>
              </a:rPr>
              <a:t>％</a:t>
            </a:r>
            <a:endParaRPr lang="zh-TW" altLang="en-US" sz="7500" b="1" dirty="0">
              <a:solidFill>
                <a:srgbClr val="F573B7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1830676" y="3929556"/>
            <a:ext cx="4918858" cy="6723869"/>
            <a:chOff x="1566123" y="1614175"/>
            <a:chExt cx="2394317" cy="3341618"/>
          </a:xfrm>
        </p:grpSpPr>
        <p:grpSp>
          <p:nvGrpSpPr>
            <p:cNvPr id="8" name="群組 7"/>
            <p:cNvGrpSpPr/>
            <p:nvPr/>
          </p:nvGrpSpPr>
          <p:grpSpPr>
            <a:xfrm>
              <a:off x="1566123" y="1614175"/>
              <a:ext cx="2394317" cy="3341618"/>
              <a:chOff x="1566123" y="1614175"/>
              <a:chExt cx="2394317" cy="3341618"/>
            </a:xfrm>
          </p:grpSpPr>
          <p:pic>
            <p:nvPicPr>
              <p:cNvPr id="10" name="圖片 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628" r="15605"/>
              <a:stretch/>
            </p:blipFill>
            <p:spPr>
              <a:xfrm>
                <a:off x="1566123" y="1614175"/>
                <a:ext cx="2394317" cy="3341618"/>
              </a:xfrm>
              <a:prstGeom prst="rect">
                <a:avLst/>
              </a:prstGeom>
            </p:spPr>
          </p:pic>
          <p:sp>
            <p:nvSpPr>
              <p:cNvPr id="11" name="矩形 10"/>
              <p:cNvSpPr/>
              <p:nvPr/>
            </p:nvSpPr>
            <p:spPr>
              <a:xfrm>
                <a:off x="1566123" y="4149078"/>
                <a:ext cx="2394317" cy="806713"/>
              </a:xfrm>
              <a:prstGeom prst="rect">
                <a:avLst/>
              </a:prstGeom>
              <a:solidFill>
                <a:sysClr val="windowText" lastClr="000000">
                  <a:alpha val="49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endParaRPr>
              </a:p>
            </p:txBody>
          </p:sp>
        </p:grpSp>
        <p:sp>
          <p:nvSpPr>
            <p:cNvPr id="9" name="文字方塊 8"/>
            <p:cNvSpPr txBox="1"/>
            <p:nvPr/>
          </p:nvSpPr>
          <p:spPr>
            <a:xfrm>
              <a:off x="2028968" y="4229270"/>
              <a:ext cx="1468626" cy="657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rPr>
                <a:t>禿頭</a:t>
              </a:r>
              <a:endParaRPr kumimoji="0" lang="zh-TW" altLang="en-US" sz="8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）顧客問題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0806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8</a:t>
            </a:fld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1817567" y="3908017"/>
            <a:ext cx="4918858" cy="6723869"/>
            <a:chOff x="4075160" y="1614177"/>
            <a:chExt cx="2394318" cy="3341616"/>
          </a:xfrm>
        </p:grpSpPr>
        <p:grpSp>
          <p:nvGrpSpPr>
            <p:cNvPr id="4" name="群組 3"/>
            <p:cNvGrpSpPr/>
            <p:nvPr/>
          </p:nvGrpSpPr>
          <p:grpSpPr>
            <a:xfrm>
              <a:off x="4075160" y="1614177"/>
              <a:ext cx="2394318" cy="3341616"/>
              <a:chOff x="4075160" y="1614177"/>
              <a:chExt cx="2394318" cy="3341616"/>
            </a:xfrm>
          </p:grpSpPr>
          <p:pic>
            <p:nvPicPr>
              <p:cNvPr id="6" name="圖片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60" r="26660"/>
              <a:stretch/>
            </p:blipFill>
            <p:spPr>
              <a:xfrm>
                <a:off x="4075160" y="1614177"/>
                <a:ext cx="2394317" cy="3341614"/>
              </a:xfrm>
              <a:prstGeom prst="rect">
                <a:avLst/>
              </a:prstGeom>
            </p:spPr>
          </p:pic>
          <p:sp>
            <p:nvSpPr>
              <p:cNvPr id="7" name="矩形 6"/>
              <p:cNvSpPr/>
              <p:nvPr/>
            </p:nvSpPr>
            <p:spPr>
              <a:xfrm>
                <a:off x="4075161" y="4149080"/>
                <a:ext cx="2394317" cy="806713"/>
              </a:xfrm>
              <a:prstGeom prst="rect">
                <a:avLst/>
              </a:prstGeom>
              <a:solidFill>
                <a:sysClr val="windowText" lastClr="000000">
                  <a:alpha val="81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80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endParaRPr>
              </a:p>
            </p:txBody>
          </p:sp>
        </p:grpSp>
        <p:sp>
          <p:nvSpPr>
            <p:cNvPr id="5" name="文字方塊 4"/>
            <p:cNvSpPr txBox="1"/>
            <p:nvPr/>
          </p:nvSpPr>
          <p:spPr>
            <a:xfrm>
              <a:off x="4538006" y="4229271"/>
              <a:ext cx="1468626" cy="657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rPr>
                <a:t>掉髮</a:t>
              </a:r>
              <a:endParaRPr kumimoji="0" lang="zh-TW" altLang="en-US" sz="8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0" b="97750" l="2759" r="37414">
                        <a14:foregroundMark x1="15862" y1="22250" x2="15862" y2="2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6" r="61959"/>
          <a:stretch/>
        </p:blipFill>
        <p:spPr>
          <a:xfrm>
            <a:off x="7815552" y="7232075"/>
            <a:ext cx="2447564" cy="476288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50" b="98250" l="61552" r="98621">
                        <a14:foregroundMark x1="83966" y1="16250" x2="83966" y2="1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50"/>
          <a:stretch/>
        </p:blipFill>
        <p:spPr>
          <a:xfrm>
            <a:off x="7681824" y="2691198"/>
            <a:ext cx="2715021" cy="478267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621215" y="4459288"/>
            <a:ext cx="814342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500" b="1" dirty="0">
                <a:solidFill>
                  <a:srgbClr val="F573B7"/>
                </a:solidFill>
                <a:latin typeface="微軟正黑體" pitchFamily="34" charset="-120"/>
                <a:ea typeface="微軟正黑體" pitchFamily="34" charset="-120"/>
              </a:rPr>
              <a:t>頭頂部均勻減少</a:t>
            </a:r>
          </a:p>
        </p:txBody>
      </p:sp>
      <p:sp>
        <p:nvSpPr>
          <p:cNvPr id="11" name="矩形 10"/>
          <p:cNvSpPr/>
          <p:nvPr/>
        </p:nvSpPr>
        <p:spPr>
          <a:xfrm>
            <a:off x="10621215" y="8990270"/>
            <a:ext cx="88773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7500" b="1" dirty="0" smtClean="0">
                <a:solidFill>
                  <a:srgbClr val="49BAC9"/>
                </a:solidFill>
                <a:latin typeface="微軟正黑體" pitchFamily="34" charset="-120"/>
                <a:ea typeface="微軟正黑體" pitchFamily="34" charset="-120"/>
              </a:rPr>
              <a:t>前禿後禿、地中海禿</a:t>
            </a:r>
            <a:endParaRPr lang="en-US" altLang="zh-TW" sz="7500" b="1" dirty="0" smtClean="0">
              <a:solidFill>
                <a:srgbClr val="49BAC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）顧客問題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6281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F4BECE-1B2A-4DC7-BDC6-204BACC55978}" type="slidenum">
              <a:rPr lang="zh-TW" altLang="en-US" smtClean="0"/>
              <a:pPr/>
              <a:t>9</a:t>
            </a:fld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1827092" y="3915173"/>
            <a:ext cx="4918858" cy="6716709"/>
            <a:chOff x="6692898" y="1614173"/>
            <a:chExt cx="2452910" cy="3341618"/>
          </a:xfrm>
        </p:grpSpPr>
        <p:grpSp>
          <p:nvGrpSpPr>
            <p:cNvPr id="4" name="群組 3"/>
            <p:cNvGrpSpPr/>
            <p:nvPr/>
          </p:nvGrpSpPr>
          <p:grpSpPr>
            <a:xfrm>
              <a:off x="6692899" y="1614173"/>
              <a:ext cx="2452909" cy="3341618"/>
              <a:chOff x="6692899" y="1614173"/>
              <a:chExt cx="2452909" cy="3341618"/>
            </a:xfrm>
          </p:grpSpPr>
          <p:pic>
            <p:nvPicPr>
              <p:cNvPr id="6" name="圖片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341" r="25024"/>
              <a:stretch/>
            </p:blipFill>
            <p:spPr>
              <a:xfrm>
                <a:off x="6692899" y="1614173"/>
                <a:ext cx="2451101" cy="3341618"/>
              </a:xfrm>
              <a:prstGeom prst="rect">
                <a:avLst/>
              </a:prstGeom>
            </p:spPr>
          </p:pic>
          <p:sp>
            <p:nvSpPr>
              <p:cNvPr id="7" name="矩形 6"/>
              <p:cNvSpPr/>
              <p:nvPr/>
            </p:nvSpPr>
            <p:spPr>
              <a:xfrm>
                <a:off x="6692900" y="4149080"/>
                <a:ext cx="2452908" cy="806710"/>
              </a:xfrm>
              <a:prstGeom prst="rect">
                <a:avLst/>
              </a:prstGeom>
              <a:solidFill>
                <a:sysClr val="windowText" lastClr="000000">
                  <a:alpha val="74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80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新細明體"/>
                  <a:cs typeface="+mn-cs"/>
                </a:endParaRPr>
              </a:p>
            </p:txBody>
          </p:sp>
        </p:grpSp>
        <p:sp>
          <p:nvSpPr>
            <p:cNvPr id="5" name="文字方塊 4"/>
            <p:cNvSpPr txBox="1"/>
            <p:nvPr/>
          </p:nvSpPr>
          <p:spPr>
            <a:xfrm>
              <a:off x="6692898" y="4229269"/>
              <a:ext cx="2451100" cy="658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rPr>
                <a:t>造型變換</a:t>
              </a:r>
              <a:endParaRPr kumimoji="0" lang="zh-TW" altLang="en-US" sz="8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8" name="文字方塊 7"/>
          <p:cNvSpPr txBox="1"/>
          <p:nvPr/>
        </p:nvSpPr>
        <p:spPr>
          <a:xfrm>
            <a:off x="7472551" y="6544449"/>
            <a:ext cx="1510889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燙髮</a:t>
            </a:r>
            <a:r>
              <a:rPr lang="zh-TW" altLang="en-US" sz="7500" b="1" dirty="0" smtClean="0">
                <a:latin typeface="微軟正黑體" pitchFamily="34" charset="-120"/>
                <a:ea typeface="微軟正黑體" pitchFamily="34" charset="-120"/>
              </a:rPr>
              <a:t>　平均維持　</a:t>
            </a:r>
            <a:r>
              <a:rPr lang="en-US" altLang="zh-TW" sz="75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7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～</a:t>
            </a:r>
            <a:r>
              <a:rPr lang="en-US" altLang="zh-TW" sz="7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8</a:t>
            </a:r>
            <a:r>
              <a:rPr lang="zh-TW" altLang="en-US" sz="7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個月</a:t>
            </a:r>
            <a:endParaRPr lang="en-US" altLang="zh-TW" sz="75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75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7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染髮</a:t>
            </a:r>
            <a:r>
              <a:rPr lang="zh-TW" altLang="en-US" sz="7500" b="1" dirty="0" smtClean="0">
                <a:latin typeface="微軟正黑體" pitchFamily="34" charset="-120"/>
                <a:ea typeface="微軟正黑體" pitchFamily="34" charset="-120"/>
              </a:rPr>
              <a:t>　平均維持</a:t>
            </a:r>
            <a:r>
              <a:rPr lang="zh-TW" altLang="en-US" sz="75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　</a:t>
            </a:r>
            <a:r>
              <a:rPr lang="en-US" altLang="zh-TW" sz="75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7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週～</a:t>
            </a:r>
            <a:r>
              <a:rPr lang="en-US" altLang="zh-TW" sz="7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sz="75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個月</a:t>
            </a:r>
            <a:endParaRPr lang="zh-TW" altLang="en-US" sz="75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472552" y="4645292"/>
            <a:ext cx="1459028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latin typeface="微軟正黑體" pitchFamily="34" charset="-120"/>
                <a:ea typeface="微軟正黑體" pitchFamily="34" charset="-120"/>
              </a:rPr>
              <a:t>洗、剪、燙、染　</a:t>
            </a:r>
            <a:r>
              <a:rPr lang="zh-TW" altLang="en-US" sz="7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＄</a:t>
            </a:r>
            <a:r>
              <a:rPr lang="en-US" altLang="zh-TW" sz="7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4,000</a:t>
            </a:r>
            <a:r>
              <a:rPr lang="zh-TW" altLang="en-US" sz="7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～</a:t>
            </a:r>
            <a:r>
              <a:rPr lang="en-US" altLang="zh-TW" sz="7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7,000</a:t>
            </a:r>
            <a:endParaRPr lang="zh-TW" altLang="en-US" sz="7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1722877" y="1052046"/>
            <a:ext cx="13522013" cy="1143000"/>
          </a:xfrm>
          <a:prstGeom prst="rect">
            <a:avLst/>
          </a:prstGeom>
        </p:spPr>
        <p:txBody>
          <a:bodyPr/>
          <a:lstStyle>
            <a:lvl1pPr algn="l" defTabSz="17069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）顧客問題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6281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CONTENTSID" val="259"/>
  <p:tag name="MH_SECTIONID" val="260,261,262,263,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3161633"/>
  <p:tag name="MH_LIBRARY" val="CONTENTS"/>
  <p:tag name="MH_TYPE" val="ENTRY"/>
  <p:tag name="ID" val="547141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3161633"/>
  <p:tag name="MH_LIBRARY" val="CONTENTS"/>
  <p:tag name="MH_TYPE" val="ENTRY"/>
  <p:tag name="ID" val="547141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3161633"/>
  <p:tag name="MH_LIBRARY" val="CONTENTS"/>
  <p:tag name="MH_TYPE" val="ENTRY"/>
  <p:tag name="ID" val="547141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3161633"/>
  <p:tag name="MH_LIBRARY" val="CONTENTS"/>
  <p:tag name="MH_TYPE" val="ENTRY"/>
  <p:tag name="ID" val="547141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3161633"/>
  <p:tag name="MH_LIBRARY" val="CONTENTS"/>
  <p:tag name="MH_TYPE" val="ENTRY"/>
  <p:tag name="ID" val="547141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3161633"/>
  <p:tag name="MH_LIBRARY" val="CONTENTS"/>
  <p:tag name="MH_TYPE" val="ENTRY"/>
  <p:tag name="ID" val="547141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3161633"/>
  <p:tag name="MH_LIBRARY" val="CONTENTS"/>
  <p:tag name="MH_TYPE" val="ENTRY"/>
  <p:tag name="ID" val="547141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3161633"/>
  <p:tag name="MH_LIBRARY" val="CONTENTS"/>
  <p:tag name="MH_TYPE" val="ENTRY"/>
  <p:tag name="ID" val="547141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F85F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4473</TotalTime>
  <Words>1223</Words>
  <Application>Microsoft Office PowerPoint</Application>
  <PresentationFormat>自訂</PresentationFormat>
  <Paragraphs>352</Paragraphs>
  <Slides>61</Slides>
  <Notes>13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61</vt:i4>
      </vt:variant>
    </vt:vector>
  </HeadingPairs>
  <TitlesOfParts>
    <vt:vector size="62" baseType="lpstr"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蔡先森</dc:creator>
  <cp:lastModifiedBy>江益瑋</cp:lastModifiedBy>
  <cp:revision>339</cp:revision>
  <dcterms:created xsi:type="dcterms:W3CDTF">2016-04-01T16:17:03Z</dcterms:created>
  <dcterms:modified xsi:type="dcterms:W3CDTF">2017-12-02T13:28:55Z</dcterms:modified>
</cp:coreProperties>
</file>